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7561263" cy="10693400"/>
  <p:notesSz cx="6858000" cy="9144000"/>
  <p:defaultText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p:scale>
          <a:sx n="100" d="100"/>
          <a:sy n="100" d="100"/>
        </p:scale>
        <p:origin x="744" y="-1840"/>
      </p:cViewPr>
      <p:guideLst>
        <p:guide orient="horz" pos="336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8" name="Picture 14" descr="E:\Shao_Lee\++\Thermal\7.OTHERS\product sheet\未命名-1-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8108"/>
            <a:ext cx="7560000" cy="10693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0210" y="-63308"/>
            <a:ext cx="7596000" cy="1193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25161" y="9051006"/>
            <a:ext cx="434275"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4385000" y="4270691"/>
            <a:ext cx="3175000" cy="55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pic>
        <p:nvPicPr>
          <p:cNvPr id="3076" name="Picture 4" descr="E:\Shao_Lee\++\Thermal\7.OTHERS\product sheet\未命名-1-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3" y="-6351"/>
            <a:ext cx="7566025" cy="106997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Shao_Lee\++\Thermal\7.OTHERS\product sheet\未命名-1-06.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7525" y="450156"/>
            <a:ext cx="6584950" cy="15970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Shao_Lee\++\Thermal\7.OTHERS\product sheet\未命名-1-09.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63" y="10382498"/>
            <a:ext cx="7560000" cy="31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0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04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78065" y="428232"/>
            <a:ext cx="6805137" cy="1782233"/>
          </a:xfrm>
          <a:prstGeom prst="rect">
            <a:avLst/>
          </a:prstGeom>
        </p:spPr>
        <p:txBody>
          <a:bodyPr vert="horz" lIns="99569" tIns="49785" rIns="99569" bIns="4978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378065" y="2495128"/>
            <a:ext cx="6805137" cy="7057150"/>
          </a:xfrm>
          <a:prstGeom prst="rect">
            <a:avLst/>
          </a:prstGeom>
        </p:spPr>
        <p:txBody>
          <a:bodyPr vert="horz" lIns="99569" tIns="49785" rIns="99569" bIns="4978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378065" y="9911199"/>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F8B9EDC7-1D5A-430F-A79D-3D2B2607780C}" type="datetimeFigureOut">
              <a:rPr lang="zh-TW" altLang="en-US" smtClean="0"/>
              <a:t>2023/5/24</a:t>
            </a:fld>
            <a:endParaRPr lang="zh-TW" altLang="en-US"/>
          </a:p>
        </p:txBody>
      </p:sp>
      <p:sp>
        <p:nvSpPr>
          <p:cNvPr id="5" name="頁尾版面配置區 4"/>
          <p:cNvSpPr>
            <a:spLocks noGrp="1"/>
          </p:cNvSpPr>
          <p:nvPr>
            <p:ph type="ftr" sz="quarter" idx="3"/>
          </p:nvPr>
        </p:nvSpPr>
        <p:spPr>
          <a:xfrm>
            <a:off x="2583432" y="9911199"/>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5418907" y="9911199"/>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26023348-3F9E-4C41-B368-8DACFDEFA257}" type="slidenum">
              <a:rPr lang="zh-TW" altLang="en-US" smtClean="0"/>
              <a:t>‹#›</a:t>
            </a:fld>
            <a:endParaRPr lang="zh-TW" altLang="en-US"/>
          </a:p>
        </p:txBody>
      </p:sp>
    </p:spTree>
    <p:extLst>
      <p:ext uri="{BB962C8B-B14F-4D97-AF65-F5344CB8AC3E}">
        <p14:creationId xmlns:p14="http://schemas.microsoft.com/office/powerpoint/2010/main" val="4005170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3"/>
          <p:cNvSpPr txBox="1">
            <a:spLocks noChangeArrowheads="1"/>
          </p:cNvSpPr>
          <p:nvPr/>
        </p:nvSpPr>
        <p:spPr>
          <a:xfrm>
            <a:off x="4205822" y="1530276"/>
            <a:ext cx="3104157" cy="1575085"/>
          </a:xfrm>
          <a:prstGeom prst="rect">
            <a:avLst/>
          </a:prstGeom>
        </p:spPr>
        <p:txBody>
          <a:bodyPr>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fontAlgn="base">
              <a:buNone/>
            </a:pP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rPr>
              <a:t>酷冷至尊</a:t>
            </a: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rPr>
              <a:t>正在</a:t>
            </a: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rPr>
              <a:t>推出其旗</a:t>
            </a: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rPr>
              <a:t>舰风冷散热器的</a:t>
            </a: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rPr>
              <a:t>最新成员</a:t>
            </a:r>
            <a:r>
              <a:rPr lang="en-US" altLang="zh-CN" sz="1000"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rPr>
              <a:t>暴</a:t>
            </a: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rPr>
              <a:t>雪</a:t>
            </a:r>
            <a:r>
              <a:rPr lang="en-US" altLang="zh-CN" sz="1000" dirty="0" smtClean="0">
                <a:solidFill>
                  <a:schemeClr val="tx1">
                    <a:lumMod val="75000"/>
                    <a:lumOff val="25000"/>
                  </a:schemeClr>
                </a:solidFill>
                <a:latin typeface="微軟正黑體" panose="020B0604030504040204" pitchFamily="34" charset="-120"/>
                <a:ea typeface="微軟正黑體" panose="020B0604030504040204" pitchFamily="34" charset="-120"/>
              </a:rPr>
              <a:t>T824. </a:t>
            </a: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rPr>
              <a:t>一</a:t>
            </a: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rPr>
              <a:t>体成型流线型外壳搭配黑色铝制拉丝顶盖设计</a:t>
            </a:r>
            <a:r>
              <a:rPr lang="en-US" altLang="zh-CN" sz="1000" dirty="0">
                <a:solidFill>
                  <a:schemeClr val="tx1">
                    <a:lumMod val="75000"/>
                    <a:lumOff val="25000"/>
                  </a:schemeClr>
                </a:solidFill>
                <a:latin typeface="微軟正黑體" panose="020B0604030504040204" pitchFamily="34" charset="-120"/>
                <a:ea typeface="微軟正黑體" panose="020B0604030504040204" pitchFamily="34" charset="-120"/>
              </a:rPr>
              <a:t>, </a:t>
            </a: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rPr>
              <a:t>外观极简</a:t>
            </a:r>
            <a:r>
              <a:rPr lang="en-US" altLang="zh-CN" sz="1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rPr>
              <a:t>高端大气</a:t>
            </a:r>
            <a:r>
              <a:rPr lang="en-US" altLang="zh-CN" sz="1000" dirty="0" smtClean="0">
                <a:solidFill>
                  <a:schemeClr val="tx1">
                    <a:lumMod val="75000"/>
                    <a:lumOff val="25000"/>
                  </a:schemeClr>
                </a:solidFill>
                <a:latin typeface="微軟正黑體" panose="020B0604030504040204" pitchFamily="34" charset="-120"/>
                <a:ea typeface="微軟正黑體" panose="020B0604030504040204" pitchFamily="34" charset="-120"/>
              </a:rPr>
              <a:t>. </a:t>
            </a: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双</a:t>
            </a: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塔式方案设计能提供</a:t>
            </a:r>
            <a:r>
              <a:rPr lang="en-US" altLang="zh-CN"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2</a:t>
            </a: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倍的散热面积</a:t>
            </a:r>
            <a:r>
              <a:rPr lang="en-US" altLang="zh-CN"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 </a:t>
            </a: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提升散热效率</a:t>
            </a:r>
            <a:r>
              <a:rPr lang="en-US" altLang="zh-CN"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 </a:t>
            </a: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快速带走热量</a:t>
            </a:r>
            <a:r>
              <a:rPr lang="en-US" altLang="zh-CN"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a:t>
            </a:r>
            <a:endParaRPr lang="en-US"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endParaRPr>
          </a:p>
          <a:p>
            <a:pPr marL="0" indent="0" fontAlgn="base">
              <a:buNone/>
            </a:pPr>
            <a:r>
              <a:rPr lang="en-US" altLang="zh-CN"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8</a:t>
            </a: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根超导复合管利用铜管槽和粉末可变厚度定向的对整个散热器进行散热</a:t>
            </a:r>
            <a:r>
              <a:rPr lang="en-US" altLang="zh-CN"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a:t>
            </a: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搭配</a:t>
            </a:r>
            <a:r>
              <a:rPr lang="en-US"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120mm</a:t>
            </a: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和</a:t>
            </a:r>
            <a:r>
              <a:rPr lang="en-US" altLang="zh-CN"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135mm</a:t>
            </a: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的莫比乌斯风扇</a:t>
            </a:r>
            <a:r>
              <a:rPr lang="en-US" altLang="zh-CN"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 </a:t>
            </a: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可以更好的利用空间并且不会降低效能</a:t>
            </a:r>
            <a:r>
              <a:rPr lang="en-US" altLang="zh-CN"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a:t>
            </a: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并且可兼</a:t>
            </a: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容</a:t>
            </a:r>
            <a:r>
              <a:rPr lang="en-US"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42mm</a:t>
            </a: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带马甲内存</a:t>
            </a:r>
            <a:r>
              <a:rPr lang="en-US" altLang="zh-CN"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a:t>
            </a:r>
            <a:endParaRPr lang="en-US"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endParaRPr>
          </a:p>
          <a:p>
            <a:pPr marL="0" indent="0" fontAlgn="base">
              <a:buNone/>
            </a:pPr>
            <a:r>
              <a:rPr lang="zh-CN" altLang="en-US" sz="1000" dirty="0">
                <a:solidFill>
                  <a:schemeClr val="tx1">
                    <a:lumMod val="75000"/>
                    <a:lumOff val="25000"/>
                  </a:schemeClr>
                </a:solidFill>
                <a:latin typeface="微軟正黑體" pitchFamily="34" charset="-120"/>
                <a:ea typeface="微軟正黑體" pitchFamily="34" charset="-120"/>
              </a:rPr>
              <a:t>无论何时</a:t>
            </a:r>
            <a:r>
              <a:rPr lang="en-US" altLang="zh-CN" sz="1000" dirty="0">
                <a:solidFill>
                  <a:schemeClr val="tx1">
                    <a:lumMod val="75000"/>
                    <a:lumOff val="25000"/>
                  </a:schemeClr>
                </a:solidFill>
                <a:latin typeface="微軟正黑體" pitchFamily="34" charset="-120"/>
                <a:ea typeface="微軟正黑體" pitchFamily="34" charset="-120"/>
              </a:rPr>
              <a:t>,</a:t>
            </a:r>
            <a:r>
              <a:rPr lang="zh-CN" altLang="en-US" sz="1000" dirty="0">
                <a:solidFill>
                  <a:schemeClr val="tx1">
                    <a:lumMod val="75000"/>
                    <a:lumOff val="25000"/>
                  </a:schemeClr>
                </a:solidFill>
                <a:latin typeface="微軟正黑體" pitchFamily="34" charset="-120"/>
                <a:ea typeface="微軟正黑體" pitchFamily="34" charset="-120"/>
              </a:rPr>
              <a:t>暴雪</a:t>
            </a:r>
            <a:r>
              <a:rPr lang="en-US" altLang="zh-CN" sz="1000" dirty="0" smtClean="0">
                <a:solidFill>
                  <a:schemeClr val="tx1">
                    <a:lumMod val="75000"/>
                    <a:lumOff val="25000"/>
                  </a:schemeClr>
                </a:solidFill>
                <a:latin typeface="微軟正黑體" pitchFamily="34" charset="-120"/>
                <a:ea typeface="微軟正黑體" pitchFamily="34" charset="-120"/>
              </a:rPr>
              <a:t>T824</a:t>
            </a:r>
            <a:r>
              <a:rPr lang="zh-CN" altLang="en-US" sz="1000" dirty="0" smtClean="0">
                <a:solidFill>
                  <a:schemeClr val="tx1">
                    <a:lumMod val="75000"/>
                    <a:lumOff val="25000"/>
                  </a:schemeClr>
                </a:solidFill>
                <a:latin typeface="微軟正黑體" pitchFamily="34" charset="-120"/>
                <a:ea typeface="微軟正黑體" pitchFamily="34" charset="-120"/>
              </a:rPr>
              <a:t>都</a:t>
            </a:r>
            <a:r>
              <a:rPr lang="zh-CN" altLang="en-US" sz="1000" dirty="0">
                <a:solidFill>
                  <a:schemeClr val="tx1">
                    <a:lumMod val="75000"/>
                    <a:lumOff val="25000"/>
                  </a:schemeClr>
                </a:solidFill>
                <a:latin typeface="微軟正黑體" pitchFamily="34" charset="-120"/>
                <a:ea typeface="微軟正黑體" pitchFamily="34" charset="-120"/>
              </a:rPr>
              <a:t>能带给你非凡体验</a:t>
            </a:r>
            <a:r>
              <a:rPr lang="en-US" altLang="zh-CN" sz="1000" dirty="0">
                <a:solidFill>
                  <a:schemeClr val="tx1">
                    <a:lumMod val="75000"/>
                    <a:lumOff val="25000"/>
                  </a:schemeClr>
                </a:solidFill>
                <a:latin typeface="微軟正黑體" pitchFamily="34" charset="-120"/>
                <a:ea typeface="微軟正黑體" pitchFamily="34" charset="-120"/>
              </a:rPr>
              <a:t>. </a:t>
            </a:r>
            <a:endParaRPr lang="en-US"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Teko" panose="02000000000000000000" pitchFamily="2" charset="0"/>
            </a:endParaRPr>
          </a:p>
          <a:p>
            <a:pPr marL="0" indent="0" fontAlgn="base">
              <a:buNone/>
            </a:pPr>
            <a:endParaRPr lang="en-US" altLang="en-US" sz="1100" dirty="0">
              <a:latin typeface="Teko" panose="02000000000000000000" pitchFamily="2" charset="0"/>
              <a:cs typeface="Teko" panose="02000000000000000000" pitchFamily="2" charset="0"/>
            </a:endParaRPr>
          </a:p>
        </p:txBody>
      </p:sp>
      <p:sp>
        <p:nvSpPr>
          <p:cNvPr id="4" name="矩形 3"/>
          <p:cNvSpPr/>
          <p:nvPr/>
        </p:nvSpPr>
        <p:spPr>
          <a:xfrm>
            <a:off x="468263" y="3908540"/>
            <a:ext cx="2989667" cy="550535"/>
          </a:xfrm>
          <a:prstGeom prst="rect">
            <a:avLst/>
          </a:prstGeom>
        </p:spPr>
        <p:txBody>
          <a:bodyPr wrap="square">
            <a:spAutoFit/>
          </a:bodyPr>
          <a:lstStyle/>
          <a:p>
            <a:pPr>
              <a:lnSpc>
                <a:spcPts val="3830"/>
              </a:lnSpc>
            </a:pPr>
            <a:r>
              <a:rPr lang="zh-CN" altLang="en-US" sz="2800" b="1" spc="-100" dirty="0" smtClean="0">
                <a:solidFill>
                  <a:srgbClr val="63C2C4"/>
                </a:solidFill>
                <a:latin typeface="Teko SemiBold" panose="02000000000000000000" pitchFamily="2" charset="0"/>
                <a:cs typeface="Teko SemiBold" panose="02000000000000000000" pitchFamily="2" charset="0"/>
              </a:rPr>
              <a:t>暴雪</a:t>
            </a:r>
            <a:r>
              <a:rPr lang="en-US" altLang="zh-CN" sz="2800" b="1" spc="-100" dirty="0" smtClean="0">
                <a:solidFill>
                  <a:srgbClr val="63C2C4"/>
                </a:solidFill>
                <a:latin typeface="Teko SemiBold" panose="02000000000000000000" pitchFamily="2" charset="0"/>
                <a:cs typeface="Teko SemiBold" panose="02000000000000000000" pitchFamily="2" charset="0"/>
              </a:rPr>
              <a:t>T824</a:t>
            </a:r>
            <a:endParaRPr lang="en-US" altLang="zh-TW" sz="2800" b="1" spc="-100" dirty="0">
              <a:solidFill>
                <a:srgbClr val="63C2C4"/>
              </a:solidFill>
              <a:latin typeface="Teko SemiBold" panose="02000000000000000000" pitchFamily="2" charset="0"/>
              <a:cs typeface="Teko SemiBold" panose="02000000000000000000" pitchFamily="2" charset="0"/>
            </a:endParaRPr>
          </a:p>
        </p:txBody>
      </p:sp>
      <p:sp>
        <p:nvSpPr>
          <p:cNvPr id="76" name="TextBox 23"/>
          <p:cNvSpPr txBox="1">
            <a:spLocks noChangeArrowheads="1"/>
          </p:cNvSpPr>
          <p:nvPr/>
        </p:nvSpPr>
        <p:spPr bwMode="auto">
          <a:xfrm>
            <a:off x="3056150" y="6730573"/>
            <a:ext cx="21795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全包裹式铜底设计</a:t>
            </a:r>
            <a:endParaRPr lang="en-US" altLang="zh-CN"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sp>
        <p:nvSpPr>
          <p:cNvPr id="7" name="矩形 6"/>
          <p:cNvSpPr/>
          <p:nvPr/>
        </p:nvSpPr>
        <p:spPr>
          <a:xfrm>
            <a:off x="696978" y="6687175"/>
            <a:ext cx="1996641" cy="276999"/>
          </a:xfrm>
          <a:prstGeom prst="rect">
            <a:avLst/>
          </a:prstGeom>
        </p:spPr>
        <p:txBody>
          <a:bodyPr wrap="square">
            <a:spAutoFit/>
          </a:bodyPr>
          <a:lstStyle/>
          <a:p>
            <a:pPr algn="ct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高性能双</a:t>
            </a:r>
            <a:r>
              <a:rPr lang="zh-CN"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塔</a:t>
            </a: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式设计</a:t>
            </a:r>
            <a:r>
              <a:rPr lang="en-US"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 </a:t>
            </a:r>
            <a:endParaRPr lang="en-US" altLang="zh-CN"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sp>
        <p:nvSpPr>
          <p:cNvPr id="2" name="矩形 1"/>
          <p:cNvSpPr/>
          <p:nvPr/>
        </p:nvSpPr>
        <p:spPr>
          <a:xfrm>
            <a:off x="755890" y="7070931"/>
            <a:ext cx="2176363" cy="400110"/>
          </a:xfrm>
          <a:prstGeom prst="rect">
            <a:avLst/>
          </a:prstGeom>
        </p:spPr>
        <p:txBody>
          <a:bodyPr wrap="square">
            <a:spAutoFit/>
          </a:bodyPr>
          <a:lstStyle/>
          <a:p>
            <a:pPr>
              <a:spcBef>
                <a:spcPct val="0"/>
              </a:spcBef>
              <a:spcAft>
                <a:spcPct val="0"/>
              </a:spcAft>
            </a:pP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双</a:t>
            </a: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塔式方案设计能提供</a:t>
            </a:r>
            <a:r>
              <a:rPr lang="en-US" altLang="zh-CN"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2</a:t>
            </a: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倍的散热面积</a:t>
            </a:r>
            <a:r>
              <a:rPr lang="en-US" altLang="zh-CN"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 </a:t>
            </a: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提升散热效率</a:t>
            </a:r>
            <a:r>
              <a:rPr lang="en-US" altLang="zh-CN"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 </a:t>
            </a: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快速带走热量</a:t>
            </a:r>
            <a:r>
              <a:rPr lang="en-US" altLang="zh-CN"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a:t>
            </a:r>
            <a:endParaRPr lang="en-US"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endParaRPr>
          </a:p>
        </p:txBody>
      </p:sp>
      <p:sp>
        <p:nvSpPr>
          <p:cNvPr id="5" name="矩形 4"/>
          <p:cNvSpPr/>
          <p:nvPr/>
        </p:nvSpPr>
        <p:spPr>
          <a:xfrm>
            <a:off x="2916535" y="7137608"/>
            <a:ext cx="1889125" cy="230832"/>
          </a:xfrm>
          <a:prstGeom prst="rect">
            <a:avLst/>
          </a:prstGeom>
        </p:spPr>
        <p:txBody>
          <a:bodyPr wrap="square">
            <a:spAutoFit/>
          </a:bodyPr>
          <a:lstStyle/>
          <a:p>
            <a:pPr algn="ctr">
              <a:spcBef>
                <a:spcPct val="0"/>
              </a:spcBef>
              <a:spcAft>
                <a:spcPct val="0"/>
              </a:spcAft>
            </a:pPr>
            <a:endParaRPr lang="en-US" altLang="en-US" sz="900" dirty="0">
              <a:solidFill>
                <a:schemeClr val="tx1">
                  <a:lumMod val="75000"/>
                  <a:lumOff val="25000"/>
                </a:schemeClr>
              </a:solidFill>
              <a:latin typeface="Noto Sans" pitchFamily="34" charset="0"/>
              <a:ea typeface="Meiryo" pitchFamily="34" charset="-128"/>
              <a:cs typeface="Meiryo" pitchFamily="34" charset="-128"/>
            </a:endParaRPr>
          </a:p>
        </p:txBody>
      </p:sp>
      <p:sp>
        <p:nvSpPr>
          <p:cNvPr id="10" name="矩形 9"/>
          <p:cNvSpPr/>
          <p:nvPr/>
        </p:nvSpPr>
        <p:spPr>
          <a:xfrm>
            <a:off x="5367290" y="9482470"/>
            <a:ext cx="2299949" cy="276999"/>
          </a:xfrm>
          <a:prstGeom prst="rect">
            <a:avLst/>
          </a:prstGeom>
        </p:spPr>
        <p:txBody>
          <a:bodyPr wrap="square">
            <a:spAutoFit/>
          </a:bodyPr>
          <a:lstStyle/>
          <a:p>
            <a:pPr algn="ctr"/>
            <a:r>
              <a:rPr lang="en-US" altLang="zh-TW" sz="1200" b="1" dirty="0" smtClean="0">
                <a:latin typeface="微軟正黑體" panose="020B0604030504040204" pitchFamily="34" charset="-120"/>
                <a:ea typeface="微軟正黑體" panose="020B0604030504040204" pitchFamily="34" charset="-120"/>
                <a:cs typeface="Teko SemiBold" panose="02000000000000000000" pitchFamily="2" charset="0"/>
              </a:rPr>
              <a:t>8</a:t>
            </a:r>
            <a:r>
              <a:rPr lang="zh-CN" altLang="en-US" sz="1200" b="1" dirty="0" smtClean="0">
                <a:latin typeface="微軟正黑體" panose="020B0604030504040204" pitchFamily="34" charset="-120"/>
                <a:ea typeface="微軟正黑體" panose="020B0604030504040204" pitchFamily="34" charset="-120"/>
                <a:cs typeface="Teko SemiBold" panose="02000000000000000000" pitchFamily="2" charset="0"/>
              </a:rPr>
              <a:t>根超导复合管</a:t>
            </a:r>
            <a:endParaRPr lang="zh-CN" altLang="en-US" sz="1200" b="1" dirty="0">
              <a:latin typeface="微軟正黑體" panose="020B0604030504040204" pitchFamily="34" charset="-120"/>
              <a:ea typeface="微軟正黑體" panose="020B0604030504040204" pitchFamily="34" charset="-120"/>
              <a:cs typeface="Teko SemiBold" panose="02000000000000000000" pitchFamily="2" charset="0"/>
            </a:endParaRPr>
          </a:p>
        </p:txBody>
      </p:sp>
      <p:sp>
        <p:nvSpPr>
          <p:cNvPr id="13" name="矩形 12"/>
          <p:cNvSpPr/>
          <p:nvPr/>
        </p:nvSpPr>
        <p:spPr>
          <a:xfrm>
            <a:off x="5279938" y="9786669"/>
            <a:ext cx="2260290" cy="400110"/>
          </a:xfrm>
          <a:prstGeom prst="rect">
            <a:avLst/>
          </a:prstGeom>
        </p:spPr>
        <p:txBody>
          <a:bodyPr wrap="square">
            <a:spAutoFit/>
          </a:bodyPr>
          <a:lstStyle/>
          <a:p>
            <a:pPr>
              <a:spcBef>
                <a:spcPct val="0"/>
              </a:spcBef>
              <a:spcAft>
                <a:spcPct val="0"/>
              </a:spcAft>
            </a:pPr>
            <a:r>
              <a:rPr lang="en-US" altLang="zh-CN" sz="1000" dirty="0" smtClean="0">
                <a:latin typeface="微軟正黑體" panose="020B0604030504040204" pitchFamily="34" charset="-120"/>
                <a:ea typeface="微軟正黑體" panose="020B0604030504040204" pitchFamily="34" charset="-120"/>
                <a:cs typeface="Meiryo" pitchFamily="34" charset="-128"/>
              </a:rPr>
              <a:t>8</a:t>
            </a:r>
            <a:r>
              <a:rPr lang="zh-CN" altLang="en-US" sz="1000" dirty="0" smtClean="0">
                <a:latin typeface="微軟正黑體" panose="020B0604030504040204" pitchFamily="34" charset="-120"/>
                <a:ea typeface="微軟正黑體" panose="020B0604030504040204" pitchFamily="34" charset="-120"/>
                <a:cs typeface="Meiryo" pitchFamily="34" charset="-128"/>
              </a:rPr>
              <a:t>根超导复合管利用铜管槽和粉末的可变厚度定向对整个散热器进行散热</a:t>
            </a:r>
            <a:r>
              <a:rPr lang="en-US" altLang="zh-CN" sz="1000" dirty="0" smtClean="0">
                <a:latin typeface="微軟正黑體" panose="020B0604030504040204" pitchFamily="34" charset="-120"/>
                <a:ea typeface="微軟正黑體" panose="020B0604030504040204" pitchFamily="34" charset="-120"/>
                <a:cs typeface="Meiryo" pitchFamily="34" charset="-128"/>
              </a:rPr>
              <a:t>.</a:t>
            </a:r>
            <a:endParaRPr lang="en-US" altLang="zh-CN" sz="1000" dirty="0">
              <a:latin typeface="微軟正黑體" panose="020B0604030504040204" pitchFamily="34" charset="-120"/>
              <a:ea typeface="微軟正黑體" panose="020B0604030504040204" pitchFamily="34" charset="-120"/>
              <a:cs typeface="Meiryo" pitchFamily="34" charset="-128"/>
            </a:endParaRPr>
          </a:p>
        </p:txBody>
      </p:sp>
      <p:sp>
        <p:nvSpPr>
          <p:cNvPr id="17" name="矩形 16"/>
          <p:cNvSpPr/>
          <p:nvPr/>
        </p:nvSpPr>
        <p:spPr>
          <a:xfrm>
            <a:off x="5486299" y="6729030"/>
            <a:ext cx="2087878" cy="276999"/>
          </a:xfrm>
          <a:prstGeom prst="rect">
            <a:avLst/>
          </a:prstGeom>
        </p:spPr>
        <p:txBody>
          <a:bodyPr wrap="square">
            <a:spAutoFit/>
          </a:bodyPr>
          <a:lstStyle/>
          <a:p>
            <a:pPr algn="ct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极简外观设计</a:t>
            </a:r>
            <a:endParaRPr lang="zh-CN"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sp>
        <p:nvSpPr>
          <p:cNvPr id="18" name="矩形 17"/>
          <p:cNvSpPr/>
          <p:nvPr/>
        </p:nvSpPr>
        <p:spPr>
          <a:xfrm>
            <a:off x="5309808" y="7070931"/>
            <a:ext cx="2206756" cy="400110"/>
          </a:xfrm>
          <a:prstGeom prst="rect">
            <a:avLst/>
          </a:prstGeom>
        </p:spPr>
        <p:txBody>
          <a:bodyPr wrap="square">
            <a:spAutoFit/>
          </a:bodyPr>
          <a:lstStyle/>
          <a:p>
            <a:r>
              <a:rPr lang="zh-CN" altLang="en-US" sz="1000" dirty="0">
                <a:latin typeface="微軟正黑體" panose="020B0604030504040204" pitchFamily="34" charset="-120"/>
                <a:ea typeface="微軟正黑體" panose="020B0604030504040204" pitchFamily="34" charset="-120"/>
              </a:rPr>
              <a:t>一</a:t>
            </a:r>
            <a:r>
              <a:rPr lang="zh-CN" altLang="en-US" sz="1000" dirty="0" smtClean="0">
                <a:latin typeface="微軟正黑體" panose="020B0604030504040204" pitchFamily="34" charset="-120"/>
                <a:ea typeface="微軟正黑體" panose="020B0604030504040204" pitchFamily="34" charset="-120"/>
              </a:rPr>
              <a:t>体成型流线型外壳搭配黑色铝制拉丝顶盖设计</a:t>
            </a:r>
            <a:r>
              <a:rPr lang="en-US" altLang="zh-CN" sz="1000" dirty="0" smtClean="0">
                <a:latin typeface="微軟正黑體" panose="020B0604030504040204" pitchFamily="34" charset="-120"/>
                <a:ea typeface="微軟正黑體" panose="020B0604030504040204" pitchFamily="34" charset="-120"/>
              </a:rPr>
              <a:t>, </a:t>
            </a:r>
            <a:r>
              <a:rPr lang="zh-CN" altLang="en-US" sz="1000" dirty="0" smtClean="0">
                <a:latin typeface="微軟正黑體" panose="020B0604030504040204" pitchFamily="34" charset="-120"/>
                <a:ea typeface="微軟正黑體" panose="020B0604030504040204" pitchFamily="34" charset="-120"/>
              </a:rPr>
              <a:t>外观极简</a:t>
            </a:r>
            <a:r>
              <a:rPr lang="en-US" altLang="zh-CN" sz="1000" dirty="0" smtClean="0">
                <a:latin typeface="微軟正黑體" panose="020B0604030504040204" pitchFamily="34" charset="-120"/>
                <a:ea typeface="微軟正黑體" panose="020B0604030504040204" pitchFamily="34" charset="-120"/>
              </a:rPr>
              <a:t>,</a:t>
            </a:r>
            <a:r>
              <a:rPr lang="zh-CN" altLang="en-US" sz="1000" dirty="0" smtClean="0">
                <a:latin typeface="微軟正黑體" panose="020B0604030504040204" pitchFamily="34" charset="-120"/>
                <a:ea typeface="微軟正黑體" panose="020B0604030504040204" pitchFamily="34" charset="-120"/>
              </a:rPr>
              <a:t>高端大气</a:t>
            </a:r>
            <a:r>
              <a:rPr lang="en-US" altLang="zh-CN" sz="1000" dirty="0" smtClean="0">
                <a:latin typeface="微軟正黑體" panose="020B0604030504040204" pitchFamily="34" charset="-120"/>
                <a:ea typeface="微軟正黑體" panose="020B0604030504040204" pitchFamily="34" charset="-120"/>
              </a:rPr>
              <a:t>.</a:t>
            </a:r>
            <a:endParaRPr lang="en-US" altLang="en-US" sz="1000" dirty="0">
              <a:solidFill>
                <a:srgbClr val="53565A"/>
              </a:solidFill>
              <a:latin typeface="Noto Sans" panose="02020500000000000000" charset="0"/>
              <a:ea typeface="Noto Sans" panose="02020500000000000000" charset="0"/>
            </a:endParaRPr>
          </a:p>
        </p:txBody>
      </p:sp>
      <p:sp>
        <p:nvSpPr>
          <p:cNvPr id="19" name="矩形 18"/>
          <p:cNvSpPr/>
          <p:nvPr/>
        </p:nvSpPr>
        <p:spPr>
          <a:xfrm>
            <a:off x="3420657" y="9883277"/>
            <a:ext cx="1487381" cy="246221"/>
          </a:xfrm>
          <a:prstGeom prst="rect">
            <a:avLst/>
          </a:prstGeom>
        </p:spPr>
        <p:txBody>
          <a:bodyPr wrap="square">
            <a:spAutoFit/>
          </a:bodyPr>
          <a:lstStyle/>
          <a:p>
            <a:pPr>
              <a:spcBef>
                <a:spcPct val="0"/>
              </a:spcBef>
              <a:spcAft>
                <a:spcPct val="0"/>
              </a:spcAft>
            </a:pPr>
            <a:r>
              <a:rPr lang="zh-CN"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兼容</a:t>
            </a:r>
            <a:r>
              <a:rPr lang="en-US"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42mm</a:t>
            </a: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带马甲内存</a:t>
            </a:r>
            <a:r>
              <a:rPr lang="en-US" altLang="zh-CN"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a:t>
            </a:r>
            <a:endParaRPr lang="en-US"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endParaRPr>
          </a:p>
        </p:txBody>
      </p:sp>
      <p:sp>
        <p:nvSpPr>
          <p:cNvPr id="21" name="矩形 20"/>
          <p:cNvSpPr/>
          <p:nvPr/>
        </p:nvSpPr>
        <p:spPr>
          <a:xfrm>
            <a:off x="3710018" y="9500178"/>
            <a:ext cx="992579" cy="276999"/>
          </a:xfrm>
          <a:prstGeom prst="rect">
            <a:avLst/>
          </a:prstGeom>
        </p:spPr>
        <p:txBody>
          <a:bodyPr wrap="none">
            <a:spAutoFit/>
          </a:bodyPr>
          <a:lstStyle/>
          <a:p>
            <a:r>
              <a:rPr lang="zh-CN"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内</a:t>
            </a: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存兼容性</a:t>
            </a:r>
            <a:r>
              <a:rPr lang="en-US"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 </a:t>
            </a:r>
            <a:endParaRPr lang="zh-CN"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sp>
        <p:nvSpPr>
          <p:cNvPr id="22" name="矩形 21"/>
          <p:cNvSpPr/>
          <p:nvPr/>
        </p:nvSpPr>
        <p:spPr>
          <a:xfrm>
            <a:off x="664685" y="9806333"/>
            <a:ext cx="2421809" cy="400110"/>
          </a:xfrm>
          <a:prstGeom prst="rect">
            <a:avLst/>
          </a:prstGeom>
        </p:spPr>
        <p:txBody>
          <a:bodyPr wrap="square">
            <a:spAutoFit/>
          </a:bodyPr>
          <a:lstStyle/>
          <a:p>
            <a:pPr>
              <a:spcBef>
                <a:spcPct val="0"/>
              </a:spcBef>
              <a:spcAft>
                <a:spcPct val="0"/>
              </a:spcAft>
            </a:pP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搭配</a:t>
            </a:r>
            <a:r>
              <a:rPr lang="en-US"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120mm</a:t>
            </a: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和</a:t>
            </a:r>
            <a:r>
              <a:rPr lang="en-US" altLang="zh-CN"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135mm</a:t>
            </a: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的莫比乌斯风扇</a:t>
            </a:r>
            <a:r>
              <a:rPr lang="en-US" altLang="zh-CN"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 </a:t>
            </a: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可以更好的利用空间并且不会降低效能</a:t>
            </a:r>
            <a:r>
              <a:rPr lang="en-US" altLang="zh-CN"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 </a:t>
            </a:r>
            <a:endParaRPr lang="en-US"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endParaRPr>
          </a:p>
        </p:txBody>
      </p:sp>
      <p:sp>
        <p:nvSpPr>
          <p:cNvPr id="23" name="矩形 22"/>
          <p:cNvSpPr/>
          <p:nvPr/>
        </p:nvSpPr>
        <p:spPr>
          <a:xfrm>
            <a:off x="738310" y="9491908"/>
            <a:ext cx="2138599" cy="276999"/>
          </a:xfrm>
          <a:prstGeom prst="rect">
            <a:avLst/>
          </a:prstGeom>
        </p:spPr>
        <p:txBody>
          <a:bodyPr wrap="square">
            <a:spAutoFit/>
          </a:bodyPr>
          <a:lstStyle/>
          <a:p>
            <a:pPr algn="ct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双莫比乌斯风扇</a:t>
            </a:r>
            <a:endParaRPr lang="zh-CN"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pic>
        <p:nvPicPr>
          <p:cNvPr id="6" name="Picture 5" descr="A close-up of a camera&#10;&#10;Description automatically generated with medium confidence">
            <a:extLst>
              <a:ext uri="{FF2B5EF4-FFF2-40B4-BE49-F238E27FC236}">
                <a16:creationId xmlns:a16="http://schemas.microsoft.com/office/drawing/2014/main" id="{10D186F5-67BB-E2E5-245D-95C3C383BE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038" y="1033928"/>
            <a:ext cx="2498269" cy="249826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077917906"/>
              </p:ext>
            </p:extLst>
          </p:nvPr>
        </p:nvGraphicFramePr>
        <p:xfrm>
          <a:off x="3253581" y="5906294"/>
          <a:ext cx="1054100" cy="234950"/>
        </p:xfrm>
        <a:graphic>
          <a:graphicData uri="http://schemas.openxmlformats.org/drawingml/2006/table">
            <a:tbl>
              <a:tblPr/>
              <a:tblGrid>
                <a:gridCol w="1054100">
                  <a:extLst>
                    <a:ext uri="{9D8B030D-6E8A-4147-A177-3AD203B41FA5}">
                      <a16:colId xmlns:a16="http://schemas.microsoft.com/office/drawing/2014/main" val="210810580"/>
                    </a:ext>
                  </a:extLst>
                </a:gridCol>
              </a:tblGrid>
              <a:tr h="190500">
                <a:tc>
                  <a:txBody>
                    <a:bodyPr/>
                    <a:lstStyle/>
                    <a:p>
                      <a:pPr algn="ctr" fontAlgn="ctr"/>
                      <a:endParaRPr 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anchor="ctr">
                    <a:lnL>
                      <a:noFill/>
                    </a:lnL>
                    <a:lnR>
                      <a:noFill/>
                    </a:lnR>
                    <a:lnT>
                      <a:noFill/>
                    </a:lnT>
                    <a:lnB>
                      <a:noFill/>
                    </a:lnB>
                  </a:tcPr>
                </a:tc>
                <a:extLst>
                  <a:ext uri="{0D108BD9-81ED-4DB2-BD59-A6C34878D82A}">
                    <a16:rowId xmlns:a16="http://schemas.microsoft.com/office/drawing/2014/main" val="2121699"/>
                  </a:ext>
                </a:extLst>
              </a:tr>
            </a:tbl>
          </a:graphicData>
        </a:graphic>
      </p:graphicFrame>
      <p:sp>
        <p:nvSpPr>
          <p:cNvPr id="9" name="Rectangle 8"/>
          <p:cNvSpPr/>
          <p:nvPr/>
        </p:nvSpPr>
        <p:spPr>
          <a:xfrm>
            <a:off x="2932253" y="7203935"/>
            <a:ext cx="2143323" cy="261610"/>
          </a:xfrm>
          <a:prstGeom prst="rect">
            <a:avLst/>
          </a:prstGeom>
        </p:spPr>
        <p:txBody>
          <a:bodyPr wrap="square">
            <a:spAutoFit/>
          </a:bodyPr>
          <a:lstStyle/>
          <a:p>
            <a:pPr>
              <a:spcBef>
                <a:spcPct val="0"/>
              </a:spcBef>
              <a:spcAft>
                <a:spcPct val="0"/>
              </a:spcAft>
            </a:pPr>
            <a:endParaRPr lang="zh-CN" altLang="en-US" sz="1100" dirty="0">
              <a:solidFill>
                <a:schemeClr val="tx1">
                  <a:lumMod val="75000"/>
                  <a:lumOff val="25000"/>
                </a:schemeClr>
              </a:solidFill>
              <a:latin typeface="Noto Sans" pitchFamily="34" charset="0"/>
              <a:ea typeface="Meiryo" pitchFamily="34" charset="-128"/>
              <a:cs typeface="Meiryo" pitchFamily="34" charset="-128"/>
            </a:endParaRPr>
          </a:p>
        </p:txBody>
      </p:sp>
      <p:sp>
        <p:nvSpPr>
          <p:cNvPr id="8" name="Rectangle 7"/>
          <p:cNvSpPr/>
          <p:nvPr/>
        </p:nvSpPr>
        <p:spPr>
          <a:xfrm>
            <a:off x="3092504" y="7065435"/>
            <a:ext cx="2227608" cy="400110"/>
          </a:xfrm>
          <a:prstGeom prst="rect">
            <a:avLst/>
          </a:prstGeom>
        </p:spPr>
        <p:txBody>
          <a:bodyPr wrap="square">
            <a:spAutoFit/>
          </a:bodyPr>
          <a:lstStyle/>
          <a:p>
            <a:pPr>
              <a:spcBef>
                <a:spcPct val="0"/>
              </a:spcBef>
              <a:spcAft>
                <a:spcPct val="0"/>
              </a:spcAft>
            </a:pPr>
            <a:r>
              <a:rPr lang="en-US"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D</a:t>
            </a: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型热管</a:t>
            </a:r>
            <a:r>
              <a:rPr lang="en-US" altLang="zh-CN"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 </a:t>
            </a:r>
            <a:r>
              <a:rPr lang="zh-CN" altLang="en-US"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通过增大的接触面积和底部的矮的铜底加强加速带走热量</a:t>
            </a:r>
            <a:r>
              <a:rPr lang="en-US" altLang="zh-CN" sz="1000" dirty="0" smtClean="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rPr>
              <a:t>.</a:t>
            </a:r>
            <a:endParaRPr lang="en-US" altLang="en-US" sz="1000" dirty="0">
              <a:solidFill>
                <a:schemeClr val="tx1">
                  <a:lumMod val="75000"/>
                  <a:lumOff val="25000"/>
                </a:schemeClr>
              </a:solidFill>
              <a:latin typeface="微軟正黑體" panose="020B0604030504040204" pitchFamily="34" charset="-120"/>
              <a:ea typeface="微軟正黑體" panose="020B0604030504040204" pitchFamily="34" charset="-120"/>
              <a:cs typeface="Meiryo" pitchFamily="34" charset="-128"/>
            </a:endParaRPr>
          </a:p>
        </p:txBody>
      </p:sp>
      <p:grpSp>
        <p:nvGrpSpPr>
          <p:cNvPr id="15" name="Group 14"/>
          <p:cNvGrpSpPr/>
          <p:nvPr/>
        </p:nvGrpSpPr>
        <p:grpSpPr>
          <a:xfrm>
            <a:off x="881879" y="8214787"/>
            <a:ext cx="1680973" cy="1128858"/>
            <a:chOff x="1600988" y="7471146"/>
            <a:chExt cx="1680722" cy="1171888"/>
          </a:xfrm>
        </p:grpSpPr>
        <p:pic>
          <p:nvPicPr>
            <p:cNvPr id="25" name="Picture 2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00988" y="7471146"/>
              <a:ext cx="1023882" cy="1115573"/>
            </a:xfrm>
            <a:prstGeom prst="rect">
              <a:avLst/>
            </a:prstGeom>
          </p:spPr>
        </p:pic>
        <p:pic>
          <p:nvPicPr>
            <p:cNvPr id="26" name="Picture 2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75552" y="7529608"/>
              <a:ext cx="1006158" cy="1113426"/>
            </a:xfrm>
            <a:prstGeom prst="rect">
              <a:avLst/>
            </a:prstGeom>
          </p:spPr>
        </p:pic>
      </p:gr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7162"/>
          <a:stretch/>
        </p:blipFill>
        <p:spPr>
          <a:xfrm>
            <a:off x="5229259" y="7645310"/>
            <a:ext cx="2503899" cy="1800325"/>
          </a:xfrm>
          <a:prstGeom prst="rect">
            <a:avLst/>
          </a:prstGeom>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t="20568" r="1252" b="11852"/>
          <a:stretch/>
        </p:blipFill>
        <p:spPr>
          <a:xfrm>
            <a:off x="2973307" y="7867226"/>
            <a:ext cx="2360208" cy="161524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6299" y="5144566"/>
            <a:ext cx="1966740" cy="1523455"/>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5211" y="5054543"/>
            <a:ext cx="2060407" cy="1595206"/>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67422" y="5132459"/>
            <a:ext cx="1956990" cy="1515139"/>
          </a:xfrm>
          <a:prstGeom prst="rect">
            <a:avLst/>
          </a:prstGeom>
        </p:spPr>
      </p:pic>
    </p:spTree>
    <p:extLst>
      <p:ext uri="{BB962C8B-B14F-4D97-AF65-F5344CB8AC3E}">
        <p14:creationId xmlns:p14="http://schemas.microsoft.com/office/powerpoint/2010/main" val="356744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Shao_Lee\++\Thermal\7.OTHERS\product sheet\未命名-1-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25" y="2322364"/>
            <a:ext cx="2163762" cy="3286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E:\Shao_Lee\++\Thermal\7.OTHERS\product sheet\未命名-1-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23" y="7999443"/>
            <a:ext cx="2163762" cy="328612"/>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3348583" y="3402484"/>
            <a:ext cx="936104" cy="400110"/>
          </a:xfrm>
          <a:prstGeom prst="rect">
            <a:avLst/>
          </a:prstGeom>
          <a:noFill/>
        </p:spPr>
        <p:txBody>
          <a:bodyPr wrap="square" rtlCol="0">
            <a:spAutoFit/>
          </a:bodyPr>
          <a:lstStyle/>
          <a:p>
            <a:endParaRPr lang="zh-TW" altLang="en-US" dirty="0"/>
          </a:p>
        </p:txBody>
      </p:sp>
      <p:sp>
        <p:nvSpPr>
          <p:cNvPr id="7" name="文字方塊 6"/>
          <p:cNvSpPr txBox="1"/>
          <p:nvPr/>
        </p:nvSpPr>
        <p:spPr>
          <a:xfrm>
            <a:off x="438032" y="441274"/>
            <a:ext cx="5765100" cy="1738938"/>
          </a:xfrm>
          <a:prstGeom prst="rect">
            <a:avLst/>
          </a:prstGeom>
          <a:noFill/>
        </p:spPr>
        <p:txBody>
          <a:bodyPr wrap="square" rtlCol="0">
            <a:spAutoFit/>
          </a:bodyPr>
          <a:lstStyle/>
          <a:p>
            <a:pPr>
              <a:spcBef>
                <a:spcPct val="0"/>
              </a:spcBef>
              <a:spcAft>
                <a:spcPct val="0"/>
              </a:spcAft>
            </a:pPr>
            <a:r>
              <a:rPr lang="zh-CN" altLang="en-US" sz="9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高性能</a:t>
            </a:r>
            <a:r>
              <a:rPr lang="zh-CN" altLang="en-US" sz="9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双塔式设计</a:t>
            </a:r>
            <a:r>
              <a:rPr lang="en-US" altLang="en-US" sz="9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en-US" altLang="zh-TW" sz="9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en-US" altLang="en-US" sz="9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zh-CN" altLang="en-US" sz="900" dirty="0" smtClean="0">
                <a:solidFill>
                  <a:schemeClr val="bg1"/>
                </a:solidFill>
                <a:latin typeface="微軟正黑體" panose="020B0604030504040204" pitchFamily="34" charset="-120"/>
                <a:ea typeface="微軟正黑體" panose="020B0604030504040204" pitchFamily="34" charset="-120"/>
                <a:cs typeface="Meiryo" pitchFamily="34" charset="-128"/>
              </a:rPr>
              <a:t>双</a:t>
            </a:r>
            <a:r>
              <a:rPr lang="zh-CN" altLang="en-US" sz="900" dirty="0">
                <a:solidFill>
                  <a:schemeClr val="bg1"/>
                </a:solidFill>
                <a:latin typeface="微軟正黑體" panose="020B0604030504040204" pitchFamily="34" charset="-120"/>
                <a:ea typeface="微軟正黑體" panose="020B0604030504040204" pitchFamily="34" charset="-120"/>
                <a:cs typeface="Meiryo" pitchFamily="34" charset="-128"/>
              </a:rPr>
              <a:t>塔式方案设计能提供</a:t>
            </a:r>
            <a:r>
              <a:rPr lang="en-US" altLang="zh-CN" sz="900" dirty="0">
                <a:solidFill>
                  <a:schemeClr val="bg1"/>
                </a:solidFill>
                <a:latin typeface="微軟正黑體" panose="020B0604030504040204" pitchFamily="34" charset="-120"/>
                <a:ea typeface="微軟正黑體" panose="020B0604030504040204" pitchFamily="34" charset="-120"/>
                <a:cs typeface="Meiryo" pitchFamily="34" charset="-128"/>
              </a:rPr>
              <a:t>2</a:t>
            </a:r>
            <a:r>
              <a:rPr lang="zh-CN" altLang="en-US" sz="900" dirty="0">
                <a:solidFill>
                  <a:schemeClr val="bg1"/>
                </a:solidFill>
                <a:latin typeface="微軟正黑體" panose="020B0604030504040204" pitchFamily="34" charset="-120"/>
                <a:ea typeface="微軟正黑體" panose="020B0604030504040204" pitchFamily="34" charset="-120"/>
                <a:cs typeface="Meiryo" pitchFamily="34" charset="-128"/>
              </a:rPr>
              <a:t>倍的散热面积</a:t>
            </a:r>
            <a:r>
              <a:rPr lang="en-US" altLang="zh-CN" sz="900" dirty="0">
                <a:solidFill>
                  <a:schemeClr val="bg1"/>
                </a:solidFill>
                <a:latin typeface="微軟正黑體" panose="020B0604030504040204" pitchFamily="34" charset="-120"/>
                <a:ea typeface="微軟正黑體" panose="020B0604030504040204" pitchFamily="34" charset="-120"/>
                <a:cs typeface="Meiryo" pitchFamily="34" charset="-128"/>
              </a:rPr>
              <a:t>, </a:t>
            </a:r>
            <a:r>
              <a:rPr lang="zh-CN" altLang="en-US" sz="900" dirty="0">
                <a:solidFill>
                  <a:schemeClr val="bg1"/>
                </a:solidFill>
                <a:latin typeface="微軟正黑體" panose="020B0604030504040204" pitchFamily="34" charset="-120"/>
                <a:ea typeface="微軟正黑體" panose="020B0604030504040204" pitchFamily="34" charset="-120"/>
                <a:cs typeface="Meiryo" pitchFamily="34" charset="-128"/>
              </a:rPr>
              <a:t>提升散热效率</a:t>
            </a:r>
            <a:r>
              <a:rPr lang="en-US" altLang="zh-CN" sz="900" dirty="0">
                <a:solidFill>
                  <a:schemeClr val="bg1"/>
                </a:solidFill>
                <a:latin typeface="微軟正黑體" panose="020B0604030504040204" pitchFamily="34" charset="-120"/>
                <a:ea typeface="微軟正黑體" panose="020B0604030504040204" pitchFamily="34" charset="-120"/>
                <a:cs typeface="Meiryo" pitchFamily="34" charset="-128"/>
              </a:rPr>
              <a:t>, </a:t>
            </a:r>
            <a:r>
              <a:rPr lang="zh-CN" altLang="en-US" sz="900" dirty="0">
                <a:solidFill>
                  <a:schemeClr val="bg1"/>
                </a:solidFill>
                <a:latin typeface="微軟正黑體" panose="020B0604030504040204" pitchFamily="34" charset="-120"/>
                <a:ea typeface="微軟正黑體" panose="020B0604030504040204" pitchFamily="34" charset="-120"/>
                <a:cs typeface="Meiryo" pitchFamily="34" charset="-128"/>
              </a:rPr>
              <a:t>快速带走热量</a:t>
            </a:r>
            <a:r>
              <a:rPr lang="en-US" altLang="zh-CN" sz="900" dirty="0" smtClean="0">
                <a:solidFill>
                  <a:schemeClr val="bg1"/>
                </a:solidFill>
                <a:latin typeface="微軟正黑體" panose="020B0604030504040204" pitchFamily="34" charset="-120"/>
                <a:ea typeface="微軟正黑體" panose="020B0604030504040204" pitchFamily="34" charset="-120"/>
                <a:cs typeface="Meiryo" pitchFamily="34" charset="-128"/>
              </a:rPr>
              <a:t>.</a:t>
            </a:r>
            <a:endParaRPr lang="en-US" altLang="en-US" sz="9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pPr>
              <a:spcBef>
                <a:spcPct val="0"/>
              </a:spcBef>
              <a:spcAft>
                <a:spcPct val="0"/>
              </a:spcAft>
            </a:pPr>
            <a:endParaRPr lang="en-US" altLang="zh-TW" sz="9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pPr>
              <a:spcBef>
                <a:spcPct val="0"/>
              </a:spcBef>
              <a:spcAft>
                <a:spcPct val="0"/>
              </a:spcAft>
            </a:pPr>
            <a:r>
              <a:rPr lang="zh-CN" altLang="en-US" sz="9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全包裹式铜底设</a:t>
            </a:r>
            <a:r>
              <a:rPr lang="zh-CN" altLang="en-US" sz="9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计</a:t>
            </a:r>
            <a:r>
              <a:rPr lang="en-US" altLang="en-US" sz="9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en-US" altLang="en-US" sz="900" dirty="0">
                <a:solidFill>
                  <a:schemeClr val="bg1"/>
                </a:solidFill>
                <a:latin typeface="微軟正黑體" panose="020B0604030504040204" pitchFamily="34" charset="-120"/>
                <a:ea typeface="微軟正黑體" panose="020B0604030504040204" pitchFamily="34" charset="-120"/>
                <a:cs typeface="Meiryo" pitchFamily="34" charset="-128"/>
              </a:rPr>
              <a:t>D</a:t>
            </a:r>
            <a:r>
              <a:rPr lang="zh-CN" altLang="en-US" sz="900" dirty="0">
                <a:solidFill>
                  <a:schemeClr val="bg1"/>
                </a:solidFill>
                <a:latin typeface="微軟正黑體" panose="020B0604030504040204" pitchFamily="34" charset="-120"/>
                <a:ea typeface="微軟正黑體" panose="020B0604030504040204" pitchFamily="34" charset="-120"/>
                <a:cs typeface="Meiryo" pitchFamily="34" charset="-128"/>
              </a:rPr>
              <a:t>型热管</a:t>
            </a:r>
            <a:r>
              <a:rPr lang="en-US" altLang="zh-CN" sz="900" dirty="0">
                <a:solidFill>
                  <a:schemeClr val="bg1"/>
                </a:solidFill>
                <a:latin typeface="微軟正黑體" panose="020B0604030504040204" pitchFamily="34" charset="-120"/>
                <a:ea typeface="微軟正黑體" panose="020B0604030504040204" pitchFamily="34" charset="-120"/>
                <a:cs typeface="Meiryo" pitchFamily="34" charset="-128"/>
              </a:rPr>
              <a:t>, </a:t>
            </a:r>
            <a:r>
              <a:rPr lang="zh-CN" altLang="en-US" sz="900" dirty="0">
                <a:solidFill>
                  <a:schemeClr val="bg1"/>
                </a:solidFill>
                <a:latin typeface="微軟正黑體" panose="020B0604030504040204" pitchFamily="34" charset="-120"/>
                <a:ea typeface="微軟正黑體" panose="020B0604030504040204" pitchFamily="34" charset="-120"/>
                <a:cs typeface="Meiryo" pitchFamily="34" charset="-128"/>
              </a:rPr>
              <a:t>通过增大的接触面积和底部的矮的铜底加强加速带走热量</a:t>
            </a:r>
            <a:r>
              <a:rPr lang="en-US" altLang="zh-CN" sz="900" dirty="0">
                <a:solidFill>
                  <a:schemeClr val="bg1"/>
                </a:solidFill>
                <a:latin typeface="微軟正黑體" panose="020B0604030504040204" pitchFamily="34" charset="-120"/>
                <a:ea typeface="微軟正黑體" panose="020B0604030504040204" pitchFamily="34" charset="-120"/>
                <a:cs typeface="Meiryo" pitchFamily="34" charset="-128"/>
              </a:rPr>
              <a:t>.</a:t>
            </a:r>
            <a:endParaRPr lang="en-US" altLang="en-US" sz="900" dirty="0">
              <a:solidFill>
                <a:schemeClr val="bg1"/>
              </a:solidFill>
              <a:latin typeface="微軟正黑體" panose="020B0604030504040204" pitchFamily="34" charset="-120"/>
              <a:ea typeface="微軟正黑體" panose="020B0604030504040204" pitchFamily="34" charset="-120"/>
              <a:cs typeface="Meiryo" pitchFamily="34" charset="-128"/>
            </a:endParaRPr>
          </a:p>
          <a:p>
            <a:pPr>
              <a:spcBef>
                <a:spcPct val="0"/>
              </a:spcBef>
              <a:spcAft>
                <a:spcPct val="0"/>
              </a:spcAft>
            </a:pPr>
            <a:endParaRPr lang="en-US" altLang="zh-TW" sz="9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r>
              <a:rPr lang="zh-CN" altLang="en-US" sz="9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极简外观设</a:t>
            </a:r>
            <a:r>
              <a:rPr lang="zh-CN" altLang="en-US" sz="9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计 </a:t>
            </a:r>
            <a:r>
              <a:rPr lang="en-US" altLang="zh-CN" sz="9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zh-CN" altLang="en-US" sz="900" dirty="0" smtClean="0">
                <a:solidFill>
                  <a:schemeClr val="bg1"/>
                </a:solidFill>
                <a:latin typeface="微軟正黑體" panose="020B0604030504040204" pitchFamily="34" charset="-120"/>
                <a:ea typeface="微軟正黑體" panose="020B0604030504040204" pitchFamily="34" charset="-120"/>
              </a:rPr>
              <a:t>一</a:t>
            </a:r>
            <a:r>
              <a:rPr lang="zh-CN" altLang="en-US" sz="900" dirty="0">
                <a:solidFill>
                  <a:schemeClr val="bg1"/>
                </a:solidFill>
                <a:latin typeface="微軟正黑體" panose="020B0604030504040204" pitchFamily="34" charset="-120"/>
                <a:ea typeface="微軟正黑體" panose="020B0604030504040204" pitchFamily="34" charset="-120"/>
              </a:rPr>
              <a:t>体成型流线型外壳搭配黑色铝制拉丝顶盖设计</a:t>
            </a:r>
            <a:r>
              <a:rPr lang="en-US" altLang="zh-CN" sz="900" dirty="0">
                <a:solidFill>
                  <a:schemeClr val="bg1"/>
                </a:solidFill>
                <a:latin typeface="微軟正黑體" panose="020B0604030504040204" pitchFamily="34" charset="-120"/>
                <a:ea typeface="微軟正黑體" panose="020B0604030504040204" pitchFamily="34" charset="-120"/>
              </a:rPr>
              <a:t>, </a:t>
            </a:r>
            <a:r>
              <a:rPr lang="zh-CN" altLang="en-US" sz="900" dirty="0">
                <a:solidFill>
                  <a:schemeClr val="bg1"/>
                </a:solidFill>
                <a:latin typeface="微軟正黑體" panose="020B0604030504040204" pitchFamily="34" charset="-120"/>
                <a:ea typeface="微軟正黑體" panose="020B0604030504040204" pitchFamily="34" charset="-120"/>
              </a:rPr>
              <a:t>外观极简</a:t>
            </a:r>
            <a:r>
              <a:rPr lang="en-US" altLang="zh-CN" sz="900" dirty="0">
                <a:solidFill>
                  <a:schemeClr val="bg1"/>
                </a:solidFill>
                <a:latin typeface="微軟正黑體" panose="020B0604030504040204" pitchFamily="34" charset="-120"/>
                <a:ea typeface="微軟正黑體" panose="020B0604030504040204" pitchFamily="34" charset="-120"/>
              </a:rPr>
              <a:t>,</a:t>
            </a:r>
            <a:r>
              <a:rPr lang="zh-CN" altLang="en-US" sz="900" dirty="0">
                <a:solidFill>
                  <a:schemeClr val="bg1"/>
                </a:solidFill>
                <a:latin typeface="微軟正黑體" panose="020B0604030504040204" pitchFamily="34" charset="-120"/>
                <a:ea typeface="微軟正黑體" panose="020B0604030504040204" pitchFamily="34" charset="-120"/>
              </a:rPr>
              <a:t>高端大气</a:t>
            </a:r>
            <a:r>
              <a:rPr lang="en-US" altLang="zh-CN" sz="900" dirty="0">
                <a:solidFill>
                  <a:schemeClr val="bg1"/>
                </a:solidFill>
                <a:latin typeface="微軟正黑體" panose="020B0604030504040204" pitchFamily="34" charset="-120"/>
                <a:ea typeface="微軟正黑體" panose="020B0604030504040204" pitchFamily="34" charset="-120"/>
              </a:rPr>
              <a:t>.</a:t>
            </a:r>
            <a:endParaRPr lang="en-US" altLang="en-US" sz="900" dirty="0">
              <a:solidFill>
                <a:schemeClr val="bg1"/>
              </a:solidFill>
              <a:latin typeface="微軟正黑體" panose="020B0604030504040204" pitchFamily="34" charset="-120"/>
              <a:ea typeface="微軟正黑體" panose="020B0604030504040204" pitchFamily="34" charset="-120"/>
            </a:endParaRPr>
          </a:p>
          <a:p>
            <a:pPr>
              <a:spcBef>
                <a:spcPct val="0"/>
              </a:spcBef>
              <a:spcAft>
                <a:spcPct val="0"/>
              </a:spcAft>
            </a:pPr>
            <a:endParaRPr lang="en-US" altLang="en-US" sz="9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pPr>
              <a:spcBef>
                <a:spcPct val="0"/>
              </a:spcBef>
              <a:spcAft>
                <a:spcPct val="0"/>
              </a:spcAft>
            </a:pPr>
            <a:r>
              <a:rPr lang="zh-CN" altLang="en-US" sz="9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双莫比乌斯风</a:t>
            </a:r>
            <a:r>
              <a:rPr lang="zh-CN" altLang="en-US" sz="9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扇 </a:t>
            </a:r>
            <a:r>
              <a:rPr lang="en-US" altLang="en-US" sz="9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zh-CN" altLang="en-US" sz="900" dirty="0" smtClean="0">
                <a:solidFill>
                  <a:schemeClr val="bg1"/>
                </a:solidFill>
                <a:latin typeface="微軟正黑體" panose="020B0604030504040204" pitchFamily="34" charset="-120"/>
                <a:ea typeface="微軟正黑體" panose="020B0604030504040204" pitchFamily="34" charset="-120"/>
                <a:cs typeface="Meiryo" pitchFamily="34" charset="-128"/>
              </a:rPr>
              <a:t>搭配</a:t>
            </a:r>
            <a:r>
              <a:rPr lang="en-US" altLang="en-US" sz="900" dirty="0">
                <a:solidFill>
                  <a:schemeClr val="bg1"/>
                </a:solidFill>
                <a:latin typeface="微軟正黑體" panose="020B0604030504040204" pitchFamily="34" charset="-120"/>
                <a:ea typeface="微軟正黑體" panose="020B0604030504040204" pitchFamily="34" charset="-120"/>
                <a:cs typeface="Meiryo" pitchFamily="34" charset="-128"/>
              </a:rPr>
              <a:t>120mm</a:t>
            </a:r>
            <a:r>
              <a:rPr lang="zh-CN" altLang="en-US" sz="900" dirty="0">
                <a:solidFill>
                  <a:schemeClr val="bg1"/>
                </a:solidFill>
                <a:latin typeface="微軟正黑體" panose="020B0604030504040204" pitchFamily="34" charset="-120"/>
                <a:ea typeface="微軟正黑體" panose="020B0604030504040204" pitchFamily="34" charset="-120"/>
                <a:cs typeface="Meiryo" pitchFamily="34" charset="-128"/>
              </a:rPr>
              <a:t>和</a:t>
            </a:r>
            <a:r>
              <a:rPr lang="en-US" altLang="zh-CN" sz="900" dirty="0">
                <a:solidFill>
                  <a:schemeClr val="bg1"/>
                </a:solidFill>
                <a:latin typeface="微軟正黑體" panose="020B0604030504040204" pitchFamily="34" charset="-120"/>
                <a:ea typeface="微軟正黑體" panose="020B0604030504040204" pitchFamily="34" charset="-120"/>
                <a:cs typeface="Meiryo" pitchFamily="34" charset="-128"/>
              </a:rPr>
              <a:t>135mm</a:t>
            </a:r>
            <a:r>
              <a:rPr lang="zh-CN" altLang="en-US" sz="900" dirty="0">
                <a:solidFill>
                  <a:schemeClr val="bg1"/>
                </a:solidFill>
                <a:latin typeface="微軟正黑體" panose="020B0604030504040204" pitchFamily="34" charset="-120"/>
                <a:ea typeface="微軟正黑體" panose="020B0604030504040204" pitchFamily="34" charset="-120"/>
                <a:cs typeface="Meiryo" pitchFamily="34" charset="-128"/>
              </a:rPr>
              <a:t>的莫比乌斯风扇</a:t>
            </a:r>
            <a:r>
              <a:rPr lang="en-US" altLang="zh-CN" sz="900" dirty="0">
                <a:solidFill>
                  <a:schemeClr val="bg1"/>
                </a:solidFill>
                <a:latin typeface="微軟正黑體" panose="020B0604030504040204" pitchFamily="34" charset="-120"/>
                <a:ea typeface="微軟正黑體" panose="020B0604030504040204" pitchFamily="34" charset="-120"/>
                <a:cs typeface="Meiryo" pitchFamily="34" charset="-128"/>
              </a:rPr>
              <a:t>, </a:t>
            </a:r>
            <a:r>
              <a:rPr lang="zh-CN" altLang="en-US" sz="900" dirty="0">
                <a:solidFill>
                  <a:schemeClr val="bg1"/>
                </a:solidFill>
                <a:latin typeface="微軟正黑體" panose="020B0604030504040204" pitchFamily="34" charset="-120"/>
                <a:ea typeface="微軟正黑體" panose="020B0604030504040204" pitchFamily="34" charset="-120"/>
                <a:cs typeface="Meiryo" pitchFamily="34" charset="-128"/>
              </a:rPr>
              <a:t>可以更好的利用空间并且不会降低</a:t>
            </a:r>
            <a:r>
              <a:rPr lang="zh-CN" altLang="en-US" sz="900" dirty="0" smtClean="0">
                <a:solidFill>
                  <a:schemeClr val="bg1"/>
                </a:solidFill>
                <a:latin typeface="微軟正黑體" panose="020B0604030504040204" pitchFamily="34" charset="-120"/>
                <a:ea typeface="微軟正黑體" panose="020B0604030504040204" pitchFamily="34" charset="-120"/>
                <a:cs typeface="Meiryo" pitchFamily="34" charset="-128"/>
              </a:rPr>
              <a:t>效能</a:t>
            </a:r>
            <a:endParaRPr lang="en-US" altLang="zh-CN" sz="900" dirty="0" smtClean="0">
              <a:solidFill>
                <a:schemeClr val="bg1"/>
              </a:solidFill>
              <a:latin typeface="微軟正黑體" panose="020B0604030504040204" pitchFamily="34" charset="-120"/>
              <a:ea typeface="微軟正黑體" panose="020B0604030504040204" pitchFamily="34" charset="-120"/>
              <a:cs typeface="Meiryo" pitchFamily="34" charset="-128"/>
            </a:endParaRPr>
          </a:p>
          <a:p>
            <a:pPr>
              <a:spcBef>
                <a:spcPct val="0"/>
              </a:spcBef>
              <a:spcAft>
                <a:spcPct val="0"/>
              </a:spcAft>
            </a:pPr>
            <a:endParaRPr lang="en-US" altLang="en-US" sz="9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pPr>
              <a:spcBef>
                <a:spcPct val="0"/>
              </a:spcBef>
              <a:spcAft>
                <a:spcPct val="0"/>
              </a:spcAft>
            </a:pPr>
            <a:r>
              <a:rPr lang="zh-CN" altLang="en-US" sz="9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内</a:t>
            </a:r>
            <a:r>
              <a:rPr lang="zh-CN" altLang="en-US" sz="9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存兼容性</a:t>
            </a:r>
            <a:r>
              <a:rPr lang="en-US" altLang="en-US" sz="9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 </a:t>
            </a:r>
            <a:r>
              <a:rPr lang="zh-CN" altLang="en-US" sz="900" dirty="0" smtClean="0">
                <a:solidFill>
                  <a:schemeClr val="bg1"/>
                </a:solidFill>
                <a:latin typeface="微軟正黑體" panose="020B0604030504040204" pitchFamily="34" charset="-120"/>
                <a:ea typeface="微軟正黑體" panose="020B0604030504040204" pitchFamily="34" charset="-120"/>
                <a:cs typeface="Meiryo" pitchFamily="34" charset="-128"/>
              </a:rPr>
              <a:t>兼</a:t>
            </a:r>
            <a:r>
              <a:rPr lang="zh-CN" altLang="en-US" sz="900" dirty="0">
                <a:solidFill>
                  <a:schemeClr val="bg1"/>
                </a:solidFill>
                <a:latin typeface="微軟正黑體" panose="020B0604030504040204" pitchFamily="34" charset="-120"/>
                <a:ea typeface="微軟正黑體" panose="020B0604030504040204" pitchFamily="34" charset="-120"/>
                <a:cs typeface="Meiryo" pitchFamily="34" charset="-128"/>
              </a:rPr>
              <a:t>容</a:t>
            </a:r>
            <a:r>
              <a:rPr lang="en-US" altLang="en-US" sz="900" dirty="0">
                <a:solidFill>
                  <a:schemeClr val="bg1"/>
                </a:solidFill>
                <a:latin typeface="微軟正黑體" panose="020B0604030504040204" pitchFamily="34" charset="-120"/>
                <a:ea typeface="微軟正黑體" panose="020B0604030504040204" pitchFamily="34" charset="-120"/>
                <a:cs typeface="Meiryo" pitchFamily="34" charset="-128"/>
              </a:rPr>
              <a:t>42mm</a:t>
            </a:r>
            <a:r>
              <a:rPr lang="zh-CN" altLang="en-US" sz="900" dirty="0">
                <a:solidFill>
                  <a:schemeClr val="bg1"/>
                </a:solidFill>
                <a:latin typeface="微軟正黑體" panose="020B0604030504040204" pitchFamily="34" charset="-120"/>
                <a:ea typeface="微軟正黑體" panose="020B0604030504040204" pitchFamily="34" charset="-120"/>
                <a:cs typeface="Meiryo" pitchFamily="34" charset="-128"/>
              </a:rPr>
              <a:t>带马甲内存</a:t>
            </a:r>
            <a:r>
              <a:rPr lang="en-US" altLang="zh-CN" sz="900" dirty="0" smtClean="0">
                <a:solidFill>
                  <a:schemeClr val="bg1"/>
                </a:solidFill>
                <a:latin typeface="微軟正黑體" panose="020B0604030504040204" pitchFamily="34" charset="-120"/>
                <a:ea typeface="微軟正黑體" panose="020B0604030504040204" pitchFamily="34" charset="-120"/>
                <a:cs typeface="Meiryo" pitchFamily="34" charset="-128"/>
              </a:rPr>
              <a:t>.</a:t>
            </a:r>
            <a:endParaRPr lang="en-US" altLang="en-US" sz="9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pPr>
              <a:spcBef>
                <a:spcPct val="0"/>
              </a:spcBef>
              <a:spcAft>
                <a:spcPct val="0"/>
              </a:spcAft>
            </a:pPr>
            <a:endParaRPr lang="en-US" altLang="en-US" sz="9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pPr>
              <a:spcBef>
                <a:spcPct val="0"/>
              </a:spcBef>
              <a:spcAft>
                <a:spcPct val="0"/>
              </a:spcAft>
            </a:pPr>
            <a:r>
              <a:rPr lang="en-US" altLang="zh-TW" sz="9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8</a:t>
            </a:r>
            <a:r>
              <a:rPr lang="zh-CN" altLang="en-US" sz="9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根超导复合</a:t>
            </a:r>
            <a:r>
              <a:rPr lang="zh-CN" altLang="en-US" sz="9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管</a:t>
            </a:r>
            <a:r>
              <a:rPr lang="en-US" altLang="en-US" sz="9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en-US" altLang="zh-CN" sz="900" dirty="0">
                <a:solidFill>
                  <a:schemeClr val="bg1"/>
                </a:solidFill>
                <a:latin typeface="微軟正黑體" panose="020B0604030504040204" pitchFamily="34" charset="-120"/>
                <a:ea typeface="微軟正黑體" panose="020B0604030504040204" pitchFamily="34" charset="-120"/>
                <a:cs typeface="Meiryo" pitchFamily="34" charset="-128"/>
              </a:rPr>
              <a:t>8</a:t>
            </a:r>
            <a:r>
              <a:rPr lang="zh-CN" altLang="en-US" sz="900" dirty="0">
                <a:solidFill>
                  <a:schemeClr val="bg1"/>
                </a:solidFill>
                <a:latin typeface="微軟正黑體" panose="020B0604030504040204" pitchFamily="34" charset="-120"/>
                <a:ea typeface="微軟正黑體" panose="020B0604030504040204" pitchFamily="34" charset="-120"/>
                <a:cs typeface="Meiryo" pitchFamily="34" charset="-128"/>
              </a:rPr>
              <a:t>根超导复合管利用铜管槽和粉末可变厚度定向的对整个散热器进行散</a:t>
            </a:r>
            <a:r>
              <a:rPr lang="zh-CN" altLang="en-US" sz="900" dirty="0" smtClean="0">
                <a:solidFill>
                  <a:schemeClr val="bg1"/>
                </a:solidFill>
                <a:latin typeface="微軟正黑體" panose="020B0604030504040204" pitchFamily="34" charset="-120"/>
                <a:ea typeface="微軟正黑體" panose="020B0604030504040204" pitchFamily="34" charset="-120"/>
                <a:cs typeface="Meiryo" pitchFamily="34" charset="-128"/>
              </a:rPr>
              <a:t>热</a:t>
            </a:r>
            <a:r>
              <a:rPr lang="en-US" altLang="en-US" sz="9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endParaRPr lang="en-US" altLang="en-US" sz="9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pPr>
              <a:spcBef>
                <a:spcPct val="0"/>
              </a:spcBef>
              <a:spcAft>
                <a:spcPct val="0"/>
              </a:spcAft>
            </a:pPr>
            <a:endParaRPr lang="en-US" altLang="en-US" sz="800" b="1" dirty="0">
              <a:solidFill>
                <a:schemeClr val="bg1"/>
              </a:solidFill>
              <a:latin typeface="Teko SemiBold" panose="02000000000000000000" pitchFamily="2" charset="0"/>
              <a:cs typeface="Teko SemiBold" panose="02000000000000000000" pitchFamily="2" charset="0"/>
            </a:endParaRPr>
          </a:p>
        </p:txBody>
      </p:sp>
      <p:graphicFrame>
        <p:nvGraphicFramePr>
          <p:cNvPr id="12" name="Table 9"/>
          <p:cNvGraphicFramePr>
            <a:graphicFrameLocks noGrp="1"/>
          </p:cNvGraphicFramePr>
          <p:nvPr>
            <p:extLst>
              <p:ext uri="{D42A27DB-BD31-4B8C-83A1-F6EECF244321}">
                <p14:modId xmlns:p14="http://schemas.microsoft.com/office/powerpoint/2010/main" val="1179608350"/>
              </p:ext>
            </p:extLst>
          </p:nvPr>
        </p:nvGraphicFramePr>
        <p:xfrm>
          <a:off x="470857" y="8490721"/>
          <a:ext cx="3061923" cy="1512000"/>
        </p:xfrm>
        <a:graphic>
          <a:graphicData uri="http://schemas.openxmlformats.org/drawingml/2006/table">
            <a:tbl>
              <a:tblPr/>
              <a:tblGrid>
                <a:gridCol w="1529426">
                  <a:extLst>
                    <a:ext uri="{9D8B030D-6E8A-4147-A177-3AD203B41FA5}">
                      <a16:colId xmlns:a16="http://schemas.microsoft.com/office/drawing/2014/main" val="20000"/>
                    </a:ext>
                  </a:extLst>
                </a:gridCol>
                <a:gridCol w="1532497">
                  <a:extLst>
                    <a:ext uri="{9D8B030D-6E8A-4147-A177-3AD203B41FA5}">
                      <a16:colId xmlns:a16="http://schemas.microsoft.com/office/drawing/2014/main" val="20001"/>
                    </a:ext>
                  </a:extLst>
                </a:gridCol>
              </a:tblGrid>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EAN</a:t>
                      </a:r>
                      <a:r>
                        <a:rPr kumimoji="0" lang="zh-CN"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码</a:t>
                      </a:r>
                      <a:endParaRPr kumimoji="0" lang="nl-NL" alt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6928968316510</a:t>
                      </a:r>
                      <a:endParaRPr kumimoji="0" lang="nl-NL" alt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zh-CN"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净重</a:t>
                      </a:r>
                      <a:endParaRPr kumimoji="0" lang="nl-NL" alt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1.63kg</a:t>
                      </a:r>
                      <a:endParaRPr kumimoji="0" lang="nl-NL" alt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zh-CN"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毛重</a:t>
                      </a:r>
                      <a:endParaRPr kumimoji="0" lang="nl-NL" alt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2.25kg</a:t>
                      </a:r>
                      <a:endParaRPr kumimoji="0" lang="nl-NL" alt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324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zh-CN"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包装尺寸</a:t>
                      </a:r>
                      <a:r>
                        <a:rPr kumimoji="0" lang="en-US" altLang="zh-CN"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a:t>
                      </a:r>
                      <a:r>
                        <a:rPr kumimoji="0" lang="en-US" altLang="zh-CN"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L x W X H)</a:t>
                      </a:r>
                      <a:endParaRPr kumimoji="0" lang="nl-NL" alt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24.8 x 19.1 x 24.3 cm</a:t>
                      </a:r>
                      <a:endParaRPr kumimoji="0" lang="en-US" alt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4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zh-CN"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外箱尺寸</a:t>
                      </a:r>
                      <a:r>
                        <a:rPr kumimoji="0" lang="nl-NL"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a:t>
                      </a:r>
                      <a:r>
                        <a:rPr kumimoji="0" lang="nl-NL" alt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L x W x H)</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52 x 40.5 x 27.8cm</a:t>
                      </a:r>
                      <a:endParaRPr kumimoji="0" lang="en-US" alt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extLst>
                  <a:ext uri="{0D108BD9-81ED-4DB2-BD59-A6C34878D82A}">
                    <a16:rowId xmlns:a16="http://schemas.microsoft.com/office/drawing/2014/main" val="10005"/>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zh-CN"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个</a:t>
                      </a:r>
                      <a:r>
                        <a:rPr kumimoji="0" lang="nl-NL"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a:t>
                      </a:r>
                      <a:r>
                        <a:rPr kumimoji="0" lang="zh-CN"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箱</a:t>
                      </a:r>
                      <a:endParaRPr kumimoji="0" lang="nl-NL" alt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4</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13" name="Table 10"/>
          <p:cNvGraphicFramePr>
            <a:graphicFrameLocks noGrp="1"/>
          </p:cNvGraphicFramePr>
          <p:nvPr>
            <p:extLst>
              <p:ext uri="{D42A27DB-BD31-4B8C-83A1-F6EECF244321}">
                <p14:modId xmlns:p14="http://schemas.microsoft.com/office/powerpoint/2010/main" val="2367202591"/>
              </p:ext>
            </p:extLst>
          </p:nvPr>
        </p:nvGraphicFramePr>
        <p:xfrm>
          <a:off x="4068662" y="8700996"/>
          <a:ext cx="3168352" cy="1091451"/>
        </p:xfrm>
        <a:graphic>
          <a:graphicData uri="http://schemas.openxmlformats.org/drawingml/2006/table">
            <a:tbl>
              <a:tblPr/>
              <a:tblGrid>
                <a:gridCol w="757926">
                  <a:extLst>
                    <a:ext uri="{9D8B030D-6E8A-4147-A177-3AD203B41FA5}">
                      <a16:colId xmlns:a16="http://schemas.microsoft.com/office/drawing/2014/main" val="20000"/>
                    </a:ext>
                  </a:extLst>
                </a:gridCol>
                <a:gridCol w="737269">
                  <a:extLst>
                    <a:ext uri="{9D8B030D-6E8A-4147-A177-3AD203B41FA5}">
                      <a16:colId xmlns:a16="http://schemas.microsoft.com/office/drawing/2014/main" val="20001"/>
                    </a:ext>
                  </a:extLst>
                </a:gridCol>
                <a:gridCol w="924765">
                  <a:extLst>
                    <a:ext uri="{9D8B030D-6E8A-4147-A177-3AD203B41FA5}">
                      <a16:colId xmlns:a16="http://schemas.microsoft.com/office/drawing/2014/main" val="20002"/>
                    </a:ext>
                  </a:extLst>
                </a:gridCol>
                <a:gridCol w="748392">
                  <a:extLst>
                    <a:ext uri="{9D8B030D-6E8A-4147-A177-3AD203B41FA5}">
                      <a16:colId xmlns:a16="http://schemas.microsoft.com/office/drawing/2014/main" val="20003"/>
                    </a:ext>
                  </a:extLst>
                </a:gridCol>
              </a:tblGrid>
              <a:tr h="221461">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Cont.</a:t>
                      </a:r>
                      <a:endPar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W/ Pallet</a:t>
                      </a:r>
                      <a:endPar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Carton/ Pallet</a:t>
                      </a:r>
                      <a:endPar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W/O Pallet</a:t>
                      </a:r>
                      <a:endPar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2217">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20’</a:t>
                      </a:r>
                      <a:endPar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smtClean="0">
                          <a:ln>
                            <a:noFill/>
                          </a:ln>
                          <a:solidFill>
                            <a:schemeClr val="tx1">
                              <a:lumMod val="65000"/>
                              <a:lumOff val="35000"/>
                            </a:schemeClr>
                          </a:solidFill>
                          <a:effectLst/>
                          <a:latin typeface="Noto Sans" panose="02020500000000000000" charset="0"/>
                          <a:ea typeface="Noto Sans" panose="02020500000000000000" charset="0"/>
                          <a:cs typeface="+mn-cs"/>
                        </a:rPr>
                        <a:t>1232</a:t>
                      </a:r>
                      <a:endPar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smtClean="0">
                          <a:ln>
                            <a:noFill/>
                          </a:ln>
                          <a:solidFill>
                            <a:schemeClr val="tx1">
                              <a:lumMod val="65000"/>
                              <a:lumOff val="35000"/>
                            </a:schemeClr>
                          </a:solidFill>
                          <a:effectLst/>
                          <a:latin typeface="Noto Sans" panose="02020500000000000000" charset="0"/>
                          <a:ea typeface="Noto Sans" panose="02020500000000000000" charset="0"/>
                          <a:cs typeface="+mn-cs"/>
                        </a:rPr>
                        <a:t>28</a:t>
                      </a:r>
                      <a:endPar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262217">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40’</a:t>
                      </a:r>
                      <a:endPar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smtClean="0">
                          <a:ln>
                            <a:noFill/>
                          </a:ln>
                          <a:solidFill>
                            <a:schemeClr val="tx1">
                              <a:lumMod val="65000"/>
                              <a:lumOff val="35000"/>
                            </a:schemeClr>
                          </a:solidFill>
                          <a:effectLst/>
                          <a:latin typeface="Noto Sans" panose="02020500000000000000" charset="0"/>
                          <a:ea typeface="Noto Sans" panose="02020500000000000000" charset="0"/>
                          <a:cs typeface="+mn-cs"/>
                        </a:rPr>
                        <a:t>2464</a:t>
                      </a:r>
                      <a:endPar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smtClean="0">
                          <a:ln>
                            <a:noFill/>
                          </a:ln>
                          <a:solidFill>
                            <a:schemeClr val="tx1">
                              <a:lumMod val="65000"/>
                              <a:lumOff val="35000"/>
                            </a:schemeClr>
                          </a:solidFill>
                          <a:effectLst/>
                          <a:latin typeface="Noto Sans" panose="02020500000000000000" charset="0"/>
                          <a:ea typeface="Noto Sans" panose="02020500000000000000" charset="0"/>
                          <a:cs typeface="+mn-cs"/>
                        </a:rPr>
                        <a:t>28</a:t>
                      </a:r>
                      <a:endPar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62217">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fr-FR"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40 HQ</a:t>
                      </a:r>
                      <a:endPar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smtClean="0">
                          <a:ln>
                            <a:noFill/>
                          </a:ln>
                          <a:solidFill>
                            <a:schemeClr val="tx1">
                              <a:lumMod val="65000"/>
                              <a:lumOff val="35000"/>
                            </a:schemeClr>
                          </a:solidFill>
                          <a:effectLst/>
                          <a:latin typeface="Noto Sans" panose="02020500000000000000" charset="0"/>
                          <a:ea typeface="Noto Sans" panose="02020500000000000000" charset="0"/>
                          <a:cs typeface="+mn-cs"/>
                        </a:rPr>
                        <a:t>2816</a:t>
                      </a:r>
                      <a:endPar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nl-NL" altLang="en-US" sz="1000" b="0" i="0" u="none" strike="noStrike" kern="1200" cap="none" normalizeH="0" baseline="0" dirty="0" smtClean="0">
                          <a:ln>
                            <a:noFill/>
                          </a:ln>
                          <a:solidFill>
                            <a:schemeClr val="tx1">
                              <a:lumMod val="65000"/>
                              <a:lumOff val="35000"/>
                            </a:schemeClr>
                          </a:solidFill>
                          <a:effectLst/>
                          <a:latin typeface="Noto Sans" panose="02020500000000000000" charset="0"/>
                          <a:ea typeface="Noto Sans" panose="02020500000000000000" charset="0"/>
                          <a:cs typeface="+mn-cs"/>
                        </a:rPr>
                        <a:t>32</a:t>
                      </a:r>
                      <a:endParaRPr kumimoji="0" lang="nl-NL"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endParaRP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1000" b="0" i="0" u="none" strike="noStrike" kern="1200" cap="none" normalizeH="0" baseline="0" dirty="0">
                          <a:ln>
                            <a:noFill/>
                          </a:ln>
                          <a:solidFill>
                            <a:schemeClr val="tx1">
                              <a:lumMod val="65000"/>
                              <a:lumOff val="35000"/>
                            </a:schemeClr>
                          </a:solidFill>
                          <a:effectLst/>
                          <a:latin typeface="Noto Sans" panose="02020500000000000000" charset="0"/>
                          <a:ea typeface="Noto Sans" panose="02020500000000000000" charset="0"/>
                          <a:cs typeface="+mn-cs"/>
                        </a:rPr>
                        <a:t>N/A</a:t>
                      </a:r>
                    </a:p>
                  </a:txBody>
                  <a:tcPr marL="60278" marR="60278" marT="0" marB="0" anchor="ctr" anchorCtr="1"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bl>
          </a:graphicData>
        </a:graphic>
      </p:graphicFrame>
      <p:graphicFrame>
        <p:nvGraphicFramePr>
          <p:cNvPr id="10" name="Table 13"/>
          <p:cNvGraphicFramePr>
            <a:graphicFrameLocks noGrp="1"/>
          </p:cNvGraphicFramePr>
          <p:nvPr>
            <p:extLst>
              <p:ext uri="{D42A27DB-BD31-4B8C-83A1-F6EECF244321}">
                <p14:modId xmlns:p14="http://schemas.microsoft.com/office/powerpoint/2010/main" val="3204532470"/>
              </p:ext>
            </p:extLst>
          </p:nvPr>
        </p:nvGraphicFramePr>
        <p:xfrm>
          <a:off x="492271" y="2845857"/>
          <a:ext cx="6714085" cy="4672657"/>
        </p:xfrm>
        <a:graphic>
          <a:graphicData uri="http://schemas.openxmlformats.org/drawingml/2006/table">
            <a:tbl>
              <a:tblPr/>
              <a:tblGrid>
                <a:gridCol w="1988044">
                  <a:extLst>
                    <a:ext uri="{9D8B030D-6E8A-4147-A177-3AD203B41FA5}">
                      <a16:colId xmlns:a16="http://schemas.microsoft.com/office/drawing/2014/main" val="20000"/>
                    </a:ext>
                  </a:extLst>
                </a:gridCol>
                <a:gridCol w="1557690">
                  <a:extLst>
                    <a:ext uri="{9D8B030D-6E8A-4147-A177-3AD203B41FA5}">
                      <a16:colId xmlns:a16="http://schemas.microsoft.com/office/drawing/2014/main" val="20001"/>
                    </a:ext>
                  </a:extLst>
                </a:gridCol>
                <a:gridCol w="1512168">
                  <a:extLst>
                    <a:ext uri="{9D8B030D-6E8A-4147-A177-3AD203B41FA5}">
                      <a16:colId xmlns:a16="http://schemas.microsoft.com/office/drawing/2014/main" val="1247553617"/>
                    </a:ext>
                  </a:extLst>
                </a:gridCol>
                <a:gridCol w="1656183">
                  <a:extLst>
                    <a:ext uri="{9D8B030D-6E8A-4147-A177-3AD203B41FA5}">
                      <a16:colId xmlns:a16="http://schemas.microsoft.com/office/drawing/2014/main" val="20002"/>
                    </a:ext>
                  </a:extLst>
                </a:gridCol>
              </a:tblGrid>
              <a:tr h="149995">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产品名称</a:t>
                      </a:r>
                      <a:r>
                        <a:rPr kumimoji="0" lang="en-US" altLang="en-US" sz="9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 </a:t>
                      </a:r>
                    </a:p>
                  </a:txBody>
                  <a:tcPr marL="9525" marR="9525" marT="9525"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gridSpan="3">
                  <a:txBody>
                    <a:body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暴雪</a:t>
                      </a:r>
                      <a:r>
                        <a:rPr kumimoji="0" lang="en-US" altLang="zh-CN" sz="9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T824</a:t>
                      </a:r>
                      <a:endParaRPr kumimoji="0" lang="en-US" altLang="en-US" sz="9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9995">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产品料号</a:t>
                      </a:r>
                      <a:endParaRPr kumimoji="0" lang="en-US" altLang="en-US" sz="9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gridSpan="3">
                  <a:txBody>
                    <a:body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en-US" altLang="en-US" sz="900" b="0" i="0" u="none" strike="noStrike" kern="1200"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MAM-D8PN-318PK-R1</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49995">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zh-CN" altLang="en-US" sz="900" b="0" i="0" u="none" strike="noStrike" kern="1200"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外观颜色</a:t>
                      </a:r>
                      <a:endParaRPr kumimoji="0" lang="en-US" altLang="en-US" sz="900" b="0" i="0" u="none" strike="noStrike" kern="1200"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gridSpan="3">
                  <a:txBody>
                    <a:body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zh-CN" altLang="en-US" sz="900" b="0" i="0" u="none" strike="noStrike" kern="1200"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黑色</a:t>
                      </a:r>
                      <a:endParaRPr kumimoji="0" lang="en-US" altLang="en-US" sz="900" b="0" i="0" u="none" strike="noStrike" kern="1200"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49995">
                <a:tc rowSpan="2">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CPU</a:t>
                      </a:r>
                      <a:r>
                        <a:rPr kumimoji="0" lang="zh-CN" altLang="en-US" sz="9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接口</a:t>
                      </a:r>
                      <a:endParaRPr kumimoji="0" lang="en-US" altLang="en-US" sz="9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gridSpan="3">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defRPr/>
                      </a:pPr>
                      <a:r>
                        <a:rPr kumimoji="0" lang="sv-SE" altLang="en-US" sz="9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Intel® LGA  1700 / 1200 / 1151 / 1150 / 1155 / 1156  socket</a:t>
                      </a:r>
                      <a:endParaRPr kumimoji="0" lang="en-US" altLang="en-US" sz="9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49995">
                <a:tc vMerge="1">
                  <a:txBody>
                    <a:bodyPr/>
                    <a:lstStyle/>
                    <a:p>
                      <a:endParaRPr lang="en-US"/>
                    </a:p>
                  </a:txBody>
                  <a:tcPr/>
                </a:tc>
                <a:tc gridSpan="3">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de-DE" altLang="en-US" sz="9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AMD®  AM5 / AM4 </a:t>
                      </a:r>
                      <a:endParaRPr kumimoji="0" lang="en-US" altLang="en-US" sz="9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49995">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外观尺寸</a:t>
                      </a:r>
                      <a:r>
                        <a:rPr kumimoji="0" lang="en-US" altLang="en-US" sz="9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 </a:t>
                      </a:r>
                      <a:r>
                        <a:rPr kumimoji="0" lang="en-US" altLang="en-US" sz="9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(Lx </a:t>
                      </a:r>
                      <a:r>
                        <a:rPr kumimoji="0" lang="en-US" altLang="en-US" sz="9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W x </a:t>
                      </a:r>
                      <a:r>
                        <a:rPr kumimoji="0" lang="en-US" altLang="en-US" sz="9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H)</a:t>
                      </a:r>
                    </a:p>
                  </a:txBody>
                  <a:tcPr marL="9525" marR="9525" marT="9525"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gridSpan="3">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162.2× 150.6 × </a:t>
                      </a:r>
                      <a:r>
                        <a:rPr kumimoji="0" lang="en-US" altLang="en-US" sz="9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165.6mm </a:t>
                      </a:r>
                      <a:endParaRPr kumimoji="0" lang="en-US" altLang="en-US" sz="9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49995">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热管材质</a:t>
                      </a:r>
                      <a:endParaRPr kumimoji="0" lang="en-US" altLang="en-US" sz="9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gridSpan="3">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8 </a:t>
                      </a:r>
                      <a:r>
                        <a:rPr kumimoji="0" lang="zh-CN" altLang="en-US" sz="9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根热管</a:t>
                      </a:r>
                      <a:r>
                        <a:rPr kumimoji="0" lang="en-US" altLang="en-US" sz="9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a:t>
                      </a:r>
                      <a:r>
                        <a:rPr kumimoji="0" lang="zh-CN" altLang="en-US" sz="9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铝鳍片</a:t>
                      </a:r>
                      <a:endParaRPr kumimoji="0" lang="en-US" altLang="en-US" sz="9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23123">
                <a:tc rowSpan="15">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ct val="100000"/>
                        </a:lnSpc>
                        <a:spcBef>
                          <a:spcPct val="0"/>
                        </a:spcBef>
                        <a:spcAft>
                          <a:spcPct val="0"/>
                        </a:spcAft>
                        <a:buClrTx/>
                        <a:buSzTx/>
                        <a:buFontTx/>
                        <a:buNone/>
                        <a:tabLst/>
                      </a:pPr>
                      <a:r>
                        <a:rPr kumimoji="0" lang="zh-CN" altLang="en-US" sz="900" b="0" i="0" u="none" strike="noStrike" kern="1200"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风扇</a:t>
                      </a:r>
                      <a:endParaRPr kumimoji="0" lang="en-US" altLang="en-US" sz="900" b="0" i="0" u="none" strike="noStrike" kern="1200"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endParaRPr kumimoji="0" lang="pt-BR" altLang="en-US" sz="900" b="0" i="0" u="none" strike="noStrike"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altLang="en-US" sz="900" b="0" i="0" u="none" strike="noStrike"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135mm </a:t>
                      </a:r>
                      <a:r>
                        <a:rPr kumimoji="0" lang="zh-CN" altLang="en-US" sz="900" b="0" i="0" u="none" strike="noStrike"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风扇</a:t>
                      </a:r>
                      <a:endParaRPr kumimoji="0" lang="en-US" altLang="en-US" sz="900" b="0" i="0" u="none" strike="noStrike"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 120mm </a:t>
                      </a:r>
                      <a:r>
                        <a:rPr kumimoji="0" lang="zh-CN"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风扇</a:t>
                      </a:r>
                      <a:endPar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3123">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尺寸</a:t>
                      </a:r>
                      <a:r>
                        <a:rPr kumimoji="0" lang="pt-BR" altLang="en-US" sz="900" b="0" i="0" u="none" strike="noStrike"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 </a:t>
                      </a:r>
                      <a:r>
                        <a:rPr kumimoji="0" lang="pt-BR" altLang="en-US" sz="900" b="0" i="0" u="none" strike="noStrike"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(L x W x H)</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135 x 135 x 26mm</a:t>
                      </a:r>
                      <a:endParaRPr kumimoji="0" lang="en-US" altLang="en-US" sz="900" b="0" i="0" u="none" strike="noStrike"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120 x 120 x </a:t>
                      </a:r>
                      <a:r>
                        <a:rPr kumimoji="0" 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25mm</a:t>
                      </a:r>
                      <a:endPar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9337914"/>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类型</a:t>
                      </a:r>
                      <a:endParaRPr kumimoji="0" lang="en-US" altLang="en-US" sz="900" b="0" i="0" u="none" strike="noStrike"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无光</a:t>
                      </a:r>
                      <a:endParaRPr kumimoji="0" lang="en-US" altLang="en-US" sz="900" b="0" i="0" u="none" strike="noStrike"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zh-CN"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无光</a:t>
                      </a:r>
                      <a:endPar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8"/>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数量</a:t>
                      </a:r>
                      <a:r>
                        <a:rPr kumimoji="0" lang="en-US" altLang="en-US" sz="900" b="0" i="0" u="none" strike="noStrike"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 </a:t>
                      </a:r>
                      <a:r>
                        <a:rPr kumimoji="0" lang="en-US" altLang="en-US" sz="900" b="0" i="0" u="none" strike="noStrike"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(pcs)</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altLang="en-US" sz="900" b="0" i="0" u="none" strike="noStrike"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1 PC</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defRPr/>
                      </a:pPr>
                      <a:r>
                        <a:rPr kumimoji="0" lang="en-US" altLang="en-US" sz="900" b="0" i="0" u="none" strike="noStrike"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1 PC</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转速</a:t>
                      </a:r>
                      <a:endParaRPr kumimoji="0" lang="en-US" altLang="en-US" sz="900" b="0" i="0" u="none" strike="noStrike"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0~1550RPM ± 15%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0~1950RPM ± 15% </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268585031"/>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风量</a:t>
                      </a:r>
                      <a:r>
                        <a:rPr kumimoji="0" lang="en-US" altLang="en-US" sz="900" b="0" i="0" u="none" strike="noStrike"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 (Max)</a:t>
                      </a:r>
                      <a:endParaRPr kumimoji="0" lang="en-US" altLang="en-US" sz="900" b="0" i="0" u="none" strike="noStrike"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63.6  CFM</a:t>
                      </a:r>
                      <a:endPar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63.1 CFM</a:t>
                      </a:r>
                      <a:endPar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风压</a:t>
                      </a:r>
                      <a:r>
                        <a:rPr kumimoji="0" lang="en-US" altLang="en-US" sz="900" b="0" i="0" u="none" strike="noStrike"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 (Max)</a:t>
                      </a:r>
                      <a:endParaRPr kumimoji="0" lang="en-US" altLang="en-US" sz="900" b="0" i="0" u="none" strike="noStrike"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1.92 </a:t>
                      </a:r>
                      <a:r>
                        <a:rPr kumimoji="0" lang="en-US" sz="900" b="0" i="0" u="none" strike="noStrike" kern="1200" cap="none" normalizeH="0" baseline="0" dirty="0" err="1">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mmH₂O</a:t>
                      </a: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 </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2.69 </a:t>
                      </a:r>
                      <a:r>
                        <a:rPr kumimoji="0" lang="en-US" sz="900" b="0" i="0" u="none" strike="noStrike" kern="1200" cap="none" normalizeH="0" baseline="0" dirty="0" err="1">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mmH₂O</a:t>
                      </a: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 </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11"/>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en-US" altLang="en-US" sz="900" b="0" i="0" u="none" strike="noStrike"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MTTF</a:t>
                      </a: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&gt;200,000 </a:t>
                      </a:r>
                      <a:r>
                        <a:rPr kumimoji="0" lang="zh-CN"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小时</a:t>
                      </a:r>
                      <a:endPar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&gt;200,000 </a:t>
                      </a:r>
                      <a:r>
                        <a:rPr kumimoji="0" lang="zh-CN"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小时</a:t>
                      </a:r>
                      <a:endPar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17614">
                <a:tc vMerge="1">
                  <a:txBody>
                    <a:bodyPr/>
                    <a:lstStyle/>
                    <a:p>
                      <a:endParaRPr lang="en-US"/>
                    </a:p>
                  </a:txBody>
                  <a:tcPr/>
                </a:tc>
                <a:tc>
                  <a:txBody>
                    <a:bodyPr/>
                    <a:lstStyle/>
                    <a:p>
                      <a:pPr algn="l" rtl="0" fontAlgn="ctr"/>
                      <a:r>
                        <a:rPr lang="en-US" sz="900" b="0" i="0" u="none" strike="noStrike" dirty="0">
                          <a:solidFill>
                            <a:srgbClr val="595959"/>
                          </a:solidFill>
                          <a:effectLst/>
                          <a:latin typeface="微軟正黑體" panose="020B0604030504040204" pitchFamily="34" charset="-120"/>
                          <a:ea typeface="微軟正黑體" panose="020B0604030504040204" pitchFamily="34" charset="-120"/>
                        </a:rPr>
                        <a:t>  </a:t>
                      </a:r>
                      <a:r>
                        <a:rPr lang="zh-CN" altLang="en-US" sz="900" b="0" i="0" u="none" strike="noStrike" dirty="0" smtClean="0">
                          <a:solidFill>
                            <a:srgbClr val="595959"/>
                          </a:solidFill>
                          <a:effectLst/>
                          <a:latin typeface="微軟正黑體" panose="020B0604030504040204" pitchFamily="34" charset="-120"/>
                          <a:ea typeface="微軟正黑體" panose="020B0604030504040204" pitchFamily="34" charset="-120"/>
                        </a:rPr>
                        <a:t>噪音值</a:t>
                      </a:r>
                      <a:r>
                        <a:rPr lang="en-US" sz="900" b="0" i="0" u="none" strike="noStrike" dirty="0" smtClean="0">
                          <a:solidFill>
                            <a:srgbClr val="595959"/>
                          </a:solidFill>
                          <a:effectLst/>
                          <a:latin typeface="微軟正黑體" panose="020B0604030504040204" pitchFamily="34" charset="-120"/>
                          <a:ea typeface="微軟正黑體" panose="020B0604030504040204" pitchFamily="34" charset="-120"/>
                        </a:rPr>
                        <a:t> </a:t>
                      </a:r>
                      <a:r>
                        <a:rPr kumimoji="0" lang="en-US" altLang="en-US" sz="900" b="0" i="0" u="none" strike="noStrike"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(Max)</a:t>
                      </a:r>
                      <a:endParaRPr lang="en-US" sz="900" b="0" i="0" u="none" strike="noStrike" dirty="0">
                        <a:solidFill>
                          <a:srgbClr val="595959"/>
                        </a:solidFill>
                        <a:effectLst/>
                        <a:latin typeface="微軟正黑體" panose="020B0604030504040204" pitchFamily="34" charset="-120"/>
                        <a:ea typeface="微軟正黑體" panose="020B0604030504040204" pitchFamily="34" charset="-120"/>
                      </a:endParaRPr>
                    </a:p>
                  </a:txBody>
                  <a:tcPr marL="1143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24.6 </a:t>
                      </a: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dB(A)</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22.6 </a:t>
                      </a: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dB(A)</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13"/>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轴承</a:t>
                      </a:r>
                      <a:endParaRPr kumimoji="0" lang="en-US" altLang="en-US" sz="900" b="0" i="0" u="none" strike="noStrike"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LDB</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LDB</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电源接口</a:t>
                      </a:r>
                      <a:endParaRPr kumimoji="0" lang="en-US" altLang="en-US" sz="900" b="0" i="0" u="none" strike="noStrike"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4-Pin PWM</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4-Pin PWM</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15"/>
                  </a:ext>
                </a:extLst>
              </a:tr>
              <a:tr h="217614">
                <a:tc vMerge="1">
                  <a:txBody>
                    <a:bodyPr/>
                    <a:lstStyle/>
                    <a:p>
                      <a:endParaRPr lang="en-US"/>
                    </a:p>
                  </a:txBody>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额定电压</a:t>
                      </a:r>
                      <a:endParaRPr kumimoji="0" lang="en-US" altLang="en-US" sz="900" b="0" i="0" u="none" strike="noStrike"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12 VDC</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12 VDC</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17614">
                <a:tc vMerge="1">
                  <a:txBody>
                    <a:bodyPr/>
                    <a:lstStyle/>
                    <a:p>
                      <a:endParaRPr lang="en-US"/>
                    </a:p>
                  </a:txBody>
                  <a:tcPr/>
                </a:tc>
                <a:tc>
                  <a:txBody>
                    <a:body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zh-CN"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rPr>
                        <a:t>额定电流</a:t>
                      </a:r>
                      <a:endPar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0.1 </a:t>
                      </a: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A</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0.12 A</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17"/>
                  </a:ext>
                </a:extLst>
              </a:tr>
              <a:tr h="217614">
                <a:tc vMerge="1">
                  <a:txBody>
                    <a:bodyPr/>
                    <a:lstStyle/>
                    <a:p>
                      <a:endParaRPr lang="en-US"/>
                    </a:p>
                  </a:txBody>
                  <a:tcPr/>
                </a:tc>
                <a:tc>
                  <a:txBody>
                    <a:body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zh-CN"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rPr>
                        <a:t>安规电流</a:t>
                      </a:r>
                      <a:endPar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0.25 A</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0.25 A</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17614">
                <a:tc vMerge="1">
                  <a:txBody>
                    <a:bodyPr/>
                    <a:lstStyle/>
                    <a:p>
                      <a:endParaRPr lang="en-US"/>
                    </a:p>
                  </a:txBody>
                  <a:tcPr/>
                </a:tc>
                <a:tc>
                  <a:txBody>
                    <a:bodyPr/>
                    <a:lstStyle/>
                    <a:p>
                      <a:pPr marL="180000" marR="0" lvl="0" indent="0" algn="l" defTabSz="417513" rtl="0" eaLnBrk="1" fontAlgn="base" latinLnBrk="0" hangingPunct="1">
                        <a:lnSpc>
                          <a:spcPts val="1200"/>
                        </a:lnSpc>
                        <a:spcBef>
                          <a:spcPct val="0"/>
                        </a:spcBef>
                        <a:spcAft>
                          <a:spcPct val="0"/>
                        </a:spcAft>
                        <a:buClrTx/>
                        <a:buSzTx/>
                        <a:buFontTx/>
                        <a:buNone/>
                        <a:tabLst/>
                      </a:pPr>
                      <a:r>
                        <a:rPr kumimoji="0" lang="zh-CN" altLang="en-US" sz="900" b="0" i="0" u="none" strike="noStrike" kern="1200" cap="none" normalizeH="0" baseline="0" dirty="0" smtClean="0">
                          <a:ln>
                            <a:noFill/>
                          </a:ln>
                          <a:solidFill>
                            <a:schemeClr val="tx1">
                              <a:lumMod val="65000"/>
                              <a:lumOff val="35000"/>
                            </a:schemeClr>
                          </a:solidFill>
                          <a:effectLst/>
                          <a:latin typeface="微軟正黑體" panose="020B0604030504040204" pitchFamily="34" charset="-120"/>
                          <a:ea typeface="微軟正黑體" panose="020B0604030504040204" pitchFamily="34" charset="-120"/>
                        </a:rPr>
                        <a:t>功耗</a:t>
                      </a:r>
                      <a:endPar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1.2~2.4 W</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p>
                      <a:pPr marL="180000" marR="0" lvl="0" indent="0" algn="ctr" defTabSz="417513" rtl="0" eaLnBrk="1" fontAlgn="base" latinLnBrk="0" hangingPunct="1">
                        <a:lnSpc>
                          <a:spcPts val="1200"/>
                        </a:lnSpc>
                        <a:spcBef>
                          <a:spcPct val="0"/>
                        </a:spcBef>
                        <a:spcAft>
                          <a:spcPct val="0"/>
                        </a:spcAft>
                        <a:buClrTx/>
                        <a:buSzTx/>
                        <a:buFontTx/>
                        <a:buNone/>
                        <a:tabLst/>
                      </a:pPr>
                      <a:r>
                        <a:rPr kumimoji="0" lang="en-US" sz="900" b="0" i="0" u="none" strike="noStrike" kern="1200" cap="none" normalizeH="0" baseline="0" dirty="0">
                          <a:ln>
                            <a:noFill/>
                          </a:ln>
                          <a:solidFill>
                            <a:schemeClr val="tx1">
                              <a:lumMod val="65000"/>
                              <a:lumOff val="35000"/>
                            </a:schemeClr>
                          </a:solidFill>
                          <a:effectLst/>
                          <a:latin typeface="微軟正黑體" panose="020B0604030504040204" pitchFamily="34" charset="-120"/>
                          <a:ea typeface="微軟正黑體" panose="020B0604030504040204" pitchFamily="34" charset="-120"/>
                          <a:cs typeface="Meiryo" panose="020B0604030504040204" pitchFamily="34" charset="-128"/>
                        </a:rPr>
                        <a:t>1.44~3.0  W</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1742089"/>
                  </a:ext>
                </a:extLst>
              </a:tr>
              <a:tr h="147464">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180000" marR="0" lvl="0" indent="0" algn="l" defTabSz="417513" rtl="0" eaLnBrk="1" fontAlgn="ctr" latinLnBrk="0" hangingPunct="1">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质保</a:t>
                      </a:r>
                      <a:endParaRPr kumimoji="0" lang="en-US" altLang="en-US" sz="9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gridSpan="3">
                  <a:txBody>
                    <a:bodyPr/>
                    <a:lstStyle/>
                    <a:p>
                      <a:pPr marL="180000" marR="0" lvl="0" indent="0" algn="ctr" defTabSz="417513" rtl="0" eaLnBrk="1" fontAlgn="ctr"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5</a:t>
                      </a:r>
                      <a:r>
                        <a:rPr kumimoji="0" lang="zh-CN" altLang="en-US" sz="9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年</a:t>
                      </a:r>
                      <a:endParaRPr kumimoji="0" lang="en-US" altLang="en-US" sz="9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9525" marR="9525" marT="9525"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ctr" latinLnBrk="0" hangingPunct="1">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55565A"/>
                        </a:solidFill>
                        <a:effectLst/>
                        <a:latin typeface="Noto Sans" panose="020B0502040504020204" pitchFamily="34" charset="0"/>
                        <a:ea typeface="Meiryo" panose="020B0604030504040204" pitchFamily="34" charset="-128"/>
                        <a:cs typeface="Meiryo" panose="020B0604030504040204" pitchFamily="34" charset="-128"/>
                      </a:endParaRPr>
                    </a:p>
                  </a:txBody>
                  <a:tcPr marL="9525" marR="9525" marT="9525" marB="0" anchor="ctr" horzOverflow="overflow">
                    <a:lnL w="12700" cap="flat" cmpd="sng" algn="ctr">
                      <a:solidFill>
                        <a:srgbClr val="A7A8AA"/>
                      </a:solidFill>
                      <a:prstDash val="solid"/>
                      <a:round/>
                      <a:headEnd type="none" w="med" len="med"/>
                      <a:tailEnd type="none" w="med" len="med"/>
                    </a:lnL>
                    <a:lnR w="12700" cap="flat" cmpd="sng" algn="ctr">
                      <a:solidFill>
                        <a:srgbClr val="A7A8AA"/>
                      </a:solidFill>
                      <a:prstDash val="solid"/>
                      <a:round/>
                      <a:headEnd type="none" w="med" len="med"/>
                      <a:tailEnd type="none" w="med" len="med"/>
                    </a:lnR>
                    <a:lnT w="12700" cap="flat" cmpd="sng" algn="ctr">
                      <a:solidFill>
                        <a:srgbClr val="A7A8AA"/>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37284008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75698</TotalTime>
  <Words>816</Words>
  <Application>Microsoft Office PowerPoint</Application>
  <PresentationFormat>自訂</PresentationFormat>
  <Paragraphs>115</Paragraphs>
  <Slides>2</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vt:i4>
      </vt:variant>
    </vt:vector>
  </HeadingPairs>
  <TitlesOfParts>
    <vt:vector size="12" baseType="lpstr">
      <vt:lpstr>Meiryo</vt:lpstr>
      <vt:lpstr>宋体</vt:lpstr>
      <vt:lpstr>Teko</vt:lpstr>
      <vt:lpstr>Teko SemiBold</vt:lpstr>
      <vt:lpstr>微軟正黑體</vt:lpstr>
      <vt:lpstr>新細明體</vt:lpstr>
      <vt:lpstr>Arial</vt:lpstr>
      <vt:lpstr>Calibri</vt:lpstr>
      <vt:lpstr>Noto Sans</vt:lpstr>
      <vt:lpstr>Office 佈景主題</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Shao_Lee 李宜珈</dc:creator>
  <cp:lastModifiedBy>Irena_Liu劉青</cp:lastModifiedBy>
  <cp:revision>160</cp:revision>
  <dcterms:created xsi:type="dcterms:W3CDTF">2021-08-05T04:16:37Z</dcterms:created>
  <dcterms:modified xsi:type="dcterms:W3CDTF">2023-05-24T02:42:27Z</dcterms:modified>
</cp:coreProperties>
</file>